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7" r:id="rId2"/>
    <p:sldId id="267" r:id="rId3"/>
    <p:sldId id="274" r:id="rId4"/>
    <p:sldId id="269" r:id="rId5"/>
    <p:sldId id="270" r:id="rId6"/>
    <p:sldId id="271" r:id="rId7"/>
    <p:sldId id="272" r:id="rId8"/>
    <p:sldId id="273" r:id="rId9"/>
    <p:sldId id="258" r:id="rId10"/>
    <p:sldId id="259" r:id="rId11"/>
    <p:sldId id="260" r:id="rId12"/>
    <p:sldId id="261" r:id="rId13"/>
    <p:sldId id="262" r:id="rId14"/>
    <p:sldId id="263" r:id="rId15"/>
    <p:sldId id="264" r:id="rId16"/>
    <p:sldId id="276" r:id="rId17"/>
    <p:sldId id="277" r:id="rId18"/>
    <p:sldId id="278" r:id="rId19"/>
    <p:sldId id="279" r:id="rId20"/>
    <p:sldId id="280" r:id="rId21"/>
    <p:sldId id="265" r:id="rId22"/>
    <p:sldId id="266"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0" autoAdjust="0"/>
    <p:restoredTop sz="94660"/>
  </p:normalViewPr>
  <p:slideViewPr>
    <p:cSldViewPr snapToGrid="0">
      <p:cViewPr varScale="1">
        <p:scale>
          <a:sx n="87" d="100"/>
          <a:sy n="87" d="100"/>
        </p:scale>
        <p:origin x="-104" y="-1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3C34F-954B-4011-87AC-264909B73697}" type="datetimeFigureOut">
              <a:rPr lang="fr-FR" smtClean="0"/>
              <a:t>06/12/19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FB6FD-FE92-4E0D-9E5E-879B65EDCAD5}" type="slidenum">
              <a:rPr lang="fr-FR" smtClean="0"/>
              <a:t>‹#›</a:t>
            </a:fld>
            <a:endParaRPr lang="fr-FR"/>
          </a:p>
        </p:txBody>
      </p:sp>
    </p:spTree>
    <p:extLst>
      <p:ext uri="{BB962C8B-B14F-4D97-AF65-F5344CB8AC3E}">
        <p14:creationId xmlns:p14="http://schemas.microsoft.com/office/powerpoint/2010/main" val="233708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smtClean="0"/>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06/12/19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smtClean="0"/>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06/12/19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06/12/19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06/12/19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06/12/19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06/12/19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06/12/19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06/12/19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06/12/19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06/12/19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06/12/19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06/12/19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06/12/19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06/12/19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06/12/19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06/12/19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06/12/19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06/12/19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recouleur.arkaline.f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76424" y="718457"/>
            <a:ext cx="10076090" cy="2416629"/>
          </a:xfrm>
        </p:spPr>
        <p:txBody>
          <a:bodyPr>
            <a:normAutofit/>
          </a:bodyPr>
          <a:lstStyle/>
          <a:p>
            <a:r>
              <a:rPr lang="fr-FR" sz="6600" dirty="0" smtClean="0">
                <a:latin typeface="Comic Sans MS" panose="030F0702030302020204" pitchFamily="66" charset="0"/>
              </a:rPr>
              <a:t>MISE EN VOIX DE TEXTES</a:t>
            </a:r>
            <a:endParaRPr lang="fr-FR" sz="6600" dirty="0">
              <a:latin typeface="Comic Sans MS" panose="030F0702030302020204" pitchFamily="66" charset="0"/>
            </a:endParaRPr>
          </a:p>
        </p:txBody>
      </p:sp>
      <p:sp>
        <p:nvSpPr>
          <p:cNvPr id="3" name="Sous-titre 2"/>
          <p:cNvSpPr>
            <a:spLocks noGrp="1"/>
          </p:cNvSpPr>
          <p:nvPr>
            <p:ph type="subTitle" idx="1"/>
          </p:nvPr>
        </p:nvSpPr>
        <p:spPr>
          <a:xfrm>
            <a:off x="1876424" y="3602038"/>
            <a:ext cx="10076090" cy="1655762"/>
          </a:xfrm>
        </p:spPr>
        <p:txBody>
          <a:bodyPr>
            <a:noAutofit/>
          </a:bodyPr>
          <a:lstStyle/>
          <a:p>
            <a:r>
              <a:rPr lang="fr-FR" sz="3600" dirty="0" smtClean="0"/>
              <a:t>A PARTIR DU DISPOSITIF « Les petits champions de la lecture »</a:t>
            </a:r>
            <a:endParaRPr lang="fr-FR" sz="3600" dirty="0"/>
          </a:p>
        </p:txBody>
      </p:sp>
      <p:sp>
        <p:nvSpPr>
          <p:cNvPr id="4" name="ZoneTexte 3"/>
          <p:cNvSpPr txBox="1"/>
          <p:nvPr/>
        </p:nvSpPr>
        <p:spPr>
          <a:xfrm>
            <a:off x="5146766" y="5695406"/>
            <a:ext cx="6805748" cy="369332"/>
          </a:xfrm>
          <a:prstGeom prst="rect">
            <a:avLst/>
          </a:prstGeom>
          <a:noFill/>
        </p:spPr>
        <p:txBody>
          <a:bodyPr wrap="square" rtlCol="0">
            <a:spAutoFit/>
          </a:bodyPr>
          <a:lstStyle/>
          <a:p>
            <a:r>
              <a:rPr lang="fr-FR" dirty="0" smtClean="0"/>
              <a:t>Chantal JAUNEAU et Michel KELLER, CPAIEN Wintzenheim et Guebwiller</a:t>
            </a:r>
            <a:endParaRPr lang="fr-FR" dirty="0"/>
          </a:p>
        </p:txBody>
      </p:sp>
    </p:spTree>
    <p:extLst>
      <p:ext uri="{BB962C8B-B14F-4D97-AF65-F5344CB8AC3E}">
        <p14:creationId xmlns:p14="http://schemas.microsoft.com/office/powerpoint/2010/main" val="577112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1593273" y="260350"/>
            <a:ext cx="10349345" cy="6597650"/>
          </a:xfrm>
          <a:prstGeom prst="rect">
            <a:avLst/>
          </a:prstGeom>
          <a:noFill/>
          <a:ln w="9525">
            <a:noFill/>
            <a:miter lim="800000"/>
            <a:headEnd/>
            <a:tailEnd/>
          </a:ln>
        </p:spPr>
        <p:txBody>
          <a:bodyPr anchor="ctr"/>
          <a:lstStyle/>
          <a:p>
            <a:pPr eaLnBrk="1" hangingPunct="1">
              <a:defRPr/>
            </a:pPr>
            <a:r>
              <a:rPr lang="fr-FR" sz="2800" dirty="0">
                <a:solidFill>
                  <a:schemeClr val="bg2">
                    <a:lumMod val="50000"/>
                  </a:schemeClr>
                </a:solidFill>
                <a:ea typeface="+mj-ea"/>
                <a:cs typeface="+mj-cs"/>
              </a:rPr>
              <a:t>Outre la transmission correcte des mots</a:t>
            </a:r>
            <a:r>
              <a:rPr lang="fr-FR" sz="2800" dirty="0" smtClean="0">
                <a:solidFill>
                  <a:schemeClr val="bg2">
                    <a:lumMod val="50000"/>
                  </a:schemeClr>
                </a:solidFill>
                <a:ea typeface="+mj-ea"/>
                <a:cs typeface="+mj-cs"/>
              </a:rPr>
              <a:t>, </a:t>
            </a:r>
            <a:r>
              <a:rPr lang="fr-FR" sz="2800" dirty="0">
                <a:solidFill>
                  <a:schemeClr val="bg2">
                    <a:lumMod val="50000"/>
                  </a:schemeClr>
                </a:solidFill>
                <a:ea typeface="+mj-ea"/>
                <a:cs typeface="+mj-cs"/>
              </a:rPr>
              <a:t>les compétences attendues sont</a:t>
            </a:r>
            <a:r>
              <a:rPr lang="fr-FR" sz="2800" dirty="0" smtClean="0">
                <a:solidFill>
                  <a:schemeClr val="bg2">
                    <a:lumMod val="50000"/>
                  </a:schemeClr>
                </a:solidFill>
                <a:ea typeface="+mj-ea"/>
                <a:cs typeface="+mj-cs"/>
              </a:rPr>
              <a:t>:</a:t>
            </a:r>
          </a:p>
          <a:p>
            <a:pPr eaLnBrk="1" hangingPunct="1">
              <a:defRPr/>
            </a:pPr>
            <a:endParaRPr lang="fr-FR" sz="2800" dirty="0">
              <a:solidFill>
                <a:schemeClr val="bg2">
                  <a:lumMod val="50000"/>
                </a:schemeClr>
              </a:solidFill>
              <a:ea typeface="+mj-ea"/>
              <a:cs typeface="+mj-cs"/>
            </a:endParaRPr>
          </a:p>
          <a:p>
            <a:pPr marL="457200" indent="-457200" eaLnBrk="1" hangingPunct="1">
              <a:buFont typeface="Wingdings" panose="05000000000000000000" pitchFamily="2" charset="2"/>
              <a:buChar char="§"/>
              <a:defRPr/>
            </a:pPr>
            <a:r>
              <a:rPr lang="fr-FR" sz="2800" b="1" dirty="0" smtClean="0">
                <a:solidFill>
                  <a:schemeClr val="bg2">
                    <a:lumMod val="50000"/>
                  </a:schemeClr>
                </a:solidFill>
                <a:ea typeface="+mj-ea"/>
                <a:cs typeface="+mj-cs"/>
              </a:rPr>
              <a:t>l’articulation</a:t>
            </a:r>
            <a:r>
              <a:rPr lang="fr-FR" sz="2800" b="1" dirty="0">
                <a:solidFill>
                  <a:schemeClr val="bg2">
                    <a:lumMod val="50000"/>
                  </a:schemeClr>
                </a:solidFill>
                <a:ea typeface="+mj-ea"/>
                <a:cs typeface="+mj-cs"/>
              </a:rPr>
              <a:t>, </a:t>
            </a:r>
          </a:p>
          <a:p>
            <a:pPr marL="457200" indent="-457200" eaLnBrk="1" hangingPunct="1">
              <a:buFont typeface="Wingdings" panose="05000000000000000000" pitchFamily="2" charset="2"/>
              <a:buChar char="§"/>
              <a:defRPr/>
            </a:pPr>
            <a:r>
              <a:rPr lang="fr-FR" sz="2800" b="1" dirty="0" smtClean="0">
                <a:solidFill>
                  <a:schemeClr val="bg2">
                    <a:lumMod val="50000"/>
                  </a:schemeClr>
                </a:solidFill>
                <a:ea typeface="+mj-ea"/>
                <a:cs typeface="+mj-cs"/>
              </a:rPr>
              <a:t>une </a:t>
            </a:r>
            <a:r>
              <a:rPr lang="fr-FR" sz="2800" b="1" dirty="0">
                <a:solidFill>
                  <a:schemeClr val="bg2">
                    <a:lumMod val="50000"/>
                  </a:schemeClr>
                </a:solidFill>
                <a:ea typeface="+mj-ea"/>
                <a:cs typeface="+mj-cs"/>
              </a:rPr>
              <a:t>intensité suffisante, </a:t>
            </a:r>
          </a:p>
          <a:p>
            <a:pPr marL="457200" indent="-457200" eaLnBrk="1" hangingPunct="1">
              <a:buFont typeface="Wingdings" panose="05000000000000000000" pitchFamily="2" charset="2"/>
              <a:buChar char="§"/>
              <a:defRPr/>
            </a:pPr>
            <a:r>
              <a:rPr lang="fr-FR" sz="2800" b="1" dirty="0" smtClean="0">
                <a:solidFill>
                  <a:schemeClr val="bg2">
                    <a:lumMod val="50000"/>
                  </a:schemeClr>
                </a:solidFill>
                <a:ea typeface="+mj-ea"/>
                <a:cs typeface="+mj-cs"/>
              </a:rPr>
              <a:t>un </a:t>
            </a:r>
            <a:r>
              <a:rPr lang="fr-FR" sz="2800" b="1" dirty="0">
                <a:solidFill>
                  <a:schemeClr val="bg2">
                    <a:lumMod val="50000"/>
                  </a:schemeClr>
                </a:solidFill>
                <a:ea typeface="+mj-ea"/>
                <a:cs typeface="+mj-cs"/>
              </a:rPr>
              <a:t>débit régulé, </a:t>
            </a:r>
          </a:p>
          <a:p>
            <a:pPr marL="457200" indent="-457200" eaLnBrk="1" hangingPunct="1">
              <a:buFont typeface="Wingdings" panose="05000000000000000000" pitchFamily="2" charset="2"/>
              <a:buChar char="§"/>
              <a:defRPr/>
            </a:pPr>
            <a:r>
              <a:rPr lang="fr-FR" sz="2800" b="1" dirty="0" smtClean="0">
                <a:solidFill>
                  <a:schemeClr val="bg2">
                    <a:lumMod val="50000"/>
                  </a:schemeClr>
                </a:solidFill>
                <a:ea typeface="+mj-ea"/>
                <a:cs typeface="+mj-cs"/>
              </a:rPr>
              <a:t>une </a:t>
            </a:r>
            <a:r>
              <a:rPr lang="fr-FR" sz="2800" b="1" dirty="0">
                <a:solidFill>
                  <a:schemeClr val="bg2">
                    <a:lumMod val="50000"/>
                  </a:schemeClr>
                </a:solidFill>
                <a:ea typeface="+mj-ea"/>
                <a:cs typeface="+mj-cs"/>
              </a:rPr>
              <a:t>bonne respiration,</a:t>
            </a:r>
          </a:p>
          <a:p>
            <a:pPr marL="457200" indent="-457200" eaLnBrk="1" hangingPunct="1">
              <a:buFont typeface="Wingdings" panose="05000000000000000000" pitchFamily="2" charset="2"/>
              <a:buChar char="§"/>
              <a:defRPr/>
            </a:pPr>
            <a:r>
              <a:rPr lang="fr-FR" sz="2800" b="1" dirty="0">
                <a:solidFill>
                  <a:schemeClr val="bg2">
                    <a:lumMod val="50000"/>
                  </a:schemeClr>
                </a:solidFill>
                <a:ea typeface="+mj-ea"/>
                <a:cs typeface="+mj-cs"/>
              </a:rPr>
              <a:t>l</a:t>
            </a:r>
            <a:r>
              <a:rPr lang="fr-FR" sz="2800" b="1" dirty="0" smtClean="0">
                <a:solidFill>
                  <a:schemeClr val="bg2">
                    <a:lumMod val="50000"/>
                  </a:schemeClr>
                </a:solidFill>
                <a:ea typeface="+mj-ea"/>
                <a:cs typeface="+mj-cs"/>
              </a:rPr>
              <a:t>e </a:t>
            </a:r>
            <a:r>
              <a:rPr lang="fr-FR" sz="2800" b="1" dirty="0">
                <a:solidFill>
                  <a:schemeClr val="bg2">
                    <a:lumMod val="50000"/>
                  </a:schemeClr>
                </a:solidFill>
                <a:ea typeface="+mj-ea"/>
                <a:cs typeface="+mj-cs"/>
              </a:rPr>
              <a:t>respect de la ponctuation,</a:t>
            </a:r>
          </a:p>
          <a:p>
            <a:pPr marL="457200" indent="-457200" eaLnBrk="1" hangingPunct="1">
              <a:buFont typeface="Wingdings" panose="05000000000000000000" pitchFamily="2" charset="2"/>
              <a:buChar char="§"/>
              <a:defRPr/>
            </a:pPr>
            <a:r>
              <a:rPr lang="fr-FR" sz="2800" b="1" dirty="0" smtClean="0">
                <a:solidFill>
                  <a:schemeClr val="bg2">
                    <a:lumMod val="50000"/>
                  </a:schemeClr>
                </a:solidFill>
                <a:ea typeface="+mj-ea"/>
                <a:cs typeface="+mj-cs"/>
              </a:rPr>
              <a:t>l’interprétation </a:t>
            </a:r>
            <a:r>
              <a:rPr lang="fr-FR" sz="2800" b="1" dirty="0">
                <a:solidFill>
                  <a:schemeClr val="bg2">
                    <a:lumMod val="50000"/>
                  </a:schemeClr>
                </a:solidFill>
                <a:ea typeface="+mj-ea"/>
                <a:cs typeface="+mj-cs"/>
              </a:rPr>
              <a:t>du texte, </a:t>
            </a:r>
          </a:p>
          <a:p>
            <a:pPr marL="457200" indent="-457200" eaLnBrk="1" hangingPunct="1">
              <a:buFont typeface="Wingdings" panose="05000000000000000000" pitchFamily="2" charset="2"/>
              <a:buChar char="§"/>
              <a:defRPr/>
            </a:pPr>
            <a:r>
              <a:rPr lang="fr-FR" sz="2800" b="1" dirty="0">
                <a:solidFill>
                  <a:schemeClr val="bg2">
                    <a:lumMod val="50000"/>
                  </a:schemeClr>
                </a:solidFill>
                <a:ea typeface="+mj-ea"/>
                <a:cs typeface="+mj-cs"/>
              </a:rPr>
              <a:t>le partage des émotions, </a:t>
            </a:r>
          </a:p>
          <a:p>
            <a:pPr marL="457200" indent="-457200" eaLnBrk="1" hangingPunct="1">
              <a:buFont typeface="Wingdings" panose="05000000000000000000" pitchFamily="2" charset="2"/>
              <a:buChar char="§"/>
              <a:defRPr/>
            </a:pPr>
            <a:r>
              <a:rPr lang="fr-FR" sz="2800" b="1" dirty="0">
                <a:solidFill>
                  <a:schemeClr val="bg2">
                    <a:lumMod val="50000"/>
                  </a:schemeClr>
                </a:solidFill>
                <a:ea typeface="+mj-ea"/>
                <a:cs typeface="+mj-cs"/>
              </a:rPr>
              <a:t>l’intonation</a:t>
            </a:r>
            <a:r>
              <a:rPr lang="fr-FR" sz="2800" dirty="0">
                <a:solidFill>
                  <a:schemeClr val="bg2">
                    <a:lumMod val="50000"/>
                  </a:schemeClr>
                </a:solidFill>
                <a:ea typeface="+mj-ea"/>
                <a:cs typeface="+mj-cs"/>
              </a:rPr>
              <a:t> sachant que celle-ci  participe de la fonction « expressive » ou « émotive » du langage, plutôt propre aux textes narratifs, poétiques, argumentatifs, aux discours,…</a:t>
            </a:r>
          </a:p>
        </p:txBody>
      </p:sp>
    </p:spTree>
    <p:extLst>
      <p:ext uri="{BB962C8B-B14F-4D97-AF65-F5344CB8AC3E}">
        <p14:creationId xmlns:p14="http://schemas.microsoft.com/office/powerpoint/2010/main" val="1614291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97280" y="277091"/>
            <a:ext cx="10689375" cy="4419600"/>
          </a:xfrm>
        </p:spPr>
        <p:txBody>
          <a:bodyPr>
            <a:normAutofit lnSpcReduction="10000"/>
          </a:bodyPr>
          <a:lstStyle/>
          <a:p>
            <a:pPr marL="0" indent="0" algn="ctr">
              <a:spcBef>
                <a:spcPct val="0"/>
              </a:spcBef>
              <a:buNone/>
              <a:defRPr/>
            </a:pPr>
            <a:r>
              <a:rPr lang="fr-FR" sz="3500" b="1" dirty="0">
                <a:solidFill>
                  <a:schemeClr val="tx2">
                    <a:lumMod val="75000"/>
                  </a:schemeClr>
                </a:solidFill>
                <a:latin typeface="Arial" panose="020B0604020202020204" pitchFamily="34" charset="0"/>
                <a:cs typeface="Arial" panose="020B0604020202020204" pitchFamily="34" charset="0"/>
              </a:rPr>
              <a:t>Un rapport personnel au texte</a:t>
            </a:r>
          </a:p>
          <a:p>
            <a:pPr marL="0" indent="0">
              <a:spcBef>
                <a:spcPct val="0"/>
              </a:spcBef>
              <a:buNone/>
              <a:defRPr/>
            </a:pPr>
            <a:endParaRPr lang="fr-FR" sz="3500" dirty="0">
              <a:solidFill>
                <a:schemeClr val="tx2">
                  <a:lumMod val="75000"/>
                </a:schemeClr>
              </a:solidFill>
              <a:latin typeface="Arial" panose="020B0604020202020204" pitchFamily="34" charset="0"/>
              <a:cs typeface="Arial" panose="020B0604020202020204" pitchFamily="34" charset="0"/>
            </a:endParaRPr>
          </a:p>
          <a:p>
            <a:pPr marL="0" indent="0">
              <a:spcBef>
                <a:spcPct val="0"/>
              </a:spcBef>
              <a:buNone/>
              <a:defRPr/>
            </a:pPr>
            <a:r>
              <a:rPr lang="fr-FR" sz="2200" b="1" dirty="0">
                <a:solidFill>
                  <a:schemeClr val="bg2">
                    <a:lumMod val="50000"/>
                  </a:schemeClr>
                </a:solidFill>
              </a:rPr>
              <a:t>Le lecteur prête sa voix au texte et devient ainsi auditeur de lui-même</a:t>
            </a:r>
            <a:r>
              <a:rPr lang="fr-FR" sz="2200" dirty="0">
                <a:solidFill>
                  <a:schemeClr val="bg2">
                    <a:lumMod val="50000"/>
                  </a:schemeClr>
                </a:solidFill>
              </a:rPr>
              <a:t>. </a:t>
            </a:r>
            <a:endParaRPr lang="fr-FR" sz="2200" dirty="0" smtClean="0">
              <a:solidFill>
                <a:schemeClr val="bg2">
                  <a:lumMod val="50000"/>
                </a:schemeClr>
              </a:solidFill>
            </a:endParaRPr>
          </a:p>
          <a:p>
            <a:pPr marL="0" indent="0">
              <a:spcBef>
                <a:spcPct val="0"/>
              </a:spcBef>
              <a:buNone/>
              <a:defRPr/>
            </a:pPr>
            <a:endParaRPr lang="fr-FR" sz="2200" dirty="0">
              <a:solidFill>
                <a:schemeClr val="bg2">
                  <a:lumMod val="50000"/>
                </a:schemeClr>
              </a:solidFill>
            </a:endParaRPr>
          </a:p>
          <a:p>
            <a:pPr marL="0" indent="0">
              <a:spcBef>
                <a:spcPct val="0"/>
              </a:spcBef>
              <a:buNone/>
              <a:defRPr/>
            </a:pPr>
            <a:r>
              <a:rPr lang="fr-FR" sz="2200" dirty="0">
                <a:solidFill>
                  <a:schemeClr val="bg2">
                    <a:lumMod val="50000"/>
                  </a:schemeClr>
                </a:solidFill>
              </a:rPr>
              <a:t>La médiation par la voix confère au texte une présence, un corps, un cœur. </a:t>
            </a:r>
          </a:p>
          <a:p>
            <a:pPr marL="0" indent="0">
              <a:spcBef>
                <a:spcPct val="0"/>
              </a:spcBef>
              <a:buNone/>
              <a:defRPr/>
            </a:pPr>
            <a:endParaRPr lang="fr-FR" sz="2200" b="1" dirty="0">
              <a:solidFill>
                <a:schemeClr val="bg2">
                  <a:lumMod val="50000"/>
                </a:schemeClr>
              </a:solidFill>
            </a:endParaRPr>
          </a:p>
          <a:p>
            <a:pPr marL="0" indent="0">
              <a:spcBef>
                <a:spcPct val="0"/>
              </a:spcBef>
              <a:buNone/>
              <a:defRPr/>
            </a:pPr>
            <a:r>
              <a:rPr lang="fr-FR" sz="2200" b="1" dirty="0">
                <a:solidFill>
                  <a:schemeClr val="bg2">
                    <a:lumMod val="50000"/>
                  </a:schemeClr>
                </a:solidFill>
              </a:rPr>
              <a:t>Le lecteur s’engage dans un jeu de rôle en accordant une attention particulière au texte </a:t>
            </a:r>
            <a:r>
              <a:rPr lang="fr-FR" sz="2200" dirty="0">
                <a:solidFill>
                  <a:schemeClr val="bg2">
                    <a:lumMod val="50000"/>
                  </a:schemeClr>
                </a:solidFill>
              </a:rPr>
              <a:t>: </a:t>
            </a:r>
            <a:endParaRPr lang="fr-FR" sz="2200" dirty="0" smtClean="0">
              <a:solidFill>
                <a:schemeClr val="bg2">
                  <a:lumMod val="50000"/>
                </a:schemeClr>
              </a:solidFill>
            </a:endParaRPr>
          </a:p>
          <a:p>
            <a:pPr marL="0" indent="0">
              <a:spcBef>
                <a:spcPct val="0"/>
              </a:spcBef>
              <a:buNone/>
              <a:defRPr/>
            </a:pPr>
            <a:endParaRPr lang="fr-FR" sz="2200" dirty="0">
              <a:solidFill>
                <a:schemeClr val="bg2">
                  <a:lumMod val="50000"/>
                </a:schemeClr>
              </a:solidFill>
            </a:endParaRPr>
          </a:p>
          <a:p>
            <a:pPr>
              <a:spcBef>
                <a:spcPct val="0"/>
              </a:spcBef>
              <a:buFontTx/>
              <a:buChar char="-"/>
              <a:defRPr/>
            </a:pPr>
            <a:r>
              <a:rPr lang="fr-FR" sz="2200" dirty="0">
                <a:solidFill>
                  <a:schemeClr val="bg2">
                    <a:lumMod val="50000"/>
                  </a:schemeClr>
                </a:solidFill>
              </a:rPr>
              <a:t>attention d’ordre cognitif aux mots ou aux phrases, </a:t>
            </a:r>
          </a:p>
          <a:p>
            <a:pPr>
              <a:spcBef>
                <a:spcPct val="0"/>
              </a:spcBef>
              <a:buFontTx/>
              <a:buChar char="-"/>
              <a:defRPr/>
            </a:pPr>
            <a:r>
              <a:rPr lang="fr-FR" sz="2200" dirty="0">
                <a:solidFill>
                  <a:schemeClr val="bg2">
                    <a:lumMod val="50000"/>
                  </a:schemeClr>
                </a:solidFill>
              </a:rPr>
              <a:t>attention d’</a:t>
            </a:r>
            <a:r>
              <a:rPr lang="fr-FR" sz="2200" b="1" dirty="0">
                <a:solidFill>
                  <a:schemeClr val="bg2">
                    <a:lumMod val="50000"/>
                  </a:schemeClr>
                </a:solidFill>
              </a:rPr>
              <a:t>ordre affectif </a:t>
            </a:r>
            <a:r>
              <a:rPr lang="fr-FR" sz="2200" dirty="0">
                <a:solidFill>
                  <a:schemeClr val="bg2">
                    <a:lumMod val="50000"/>
                  </a:schemeClr>
                </a:solidFill>
              </a:rPr>
              <a:t>et d’</a:t>
            </a:r>
            <a:r>
              <a:rPr lang="fr-FR" sz="2200" b="1" dirty="0">
                <a:solidFill>
                  <a:schemeClr val="bg2">
                    <a:lumMod val="50000"/>
                  </a:schemeClr>
                </a:solidFill>
              </a:rPr>
              <a:t>ordre esthétique </a:t>
            </a:r>
            <a:r>
              <a:rPr lang="fr-FR" sz="2200" dirty="0">
                <a:solidFill>
                  <a:schemeClr val="bg2">
                    <a:lumMod val="50000"/>
                  </a:schemeClr>
                </a:solidFill>
              </a:rPr>
              <a:t>aux qualités artistiques de l’œuvre.</a:t>
            </a:r>
          </a:p>
        </p:txBody>
      </p:sp>
      <p:sp>
        <p:nvSpPr>
          <p:cNvPr id="4" name="Espace réservé du contenu 2"/>
          <p:cNvSpPr txBox="1">
            <a:spLocks/>
          </p:cNvSpPr>
          <p:nvPr/>
        </p:nvSpPr>
        <p:spPr bwMode="auto">
          <a:xfrm>
            <a:off x="1097281" y="4696691"/>
            <a:ext cx="10859192" cy="216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fr-FR" altLang="fr-FR" b="1" dirty="0">
                <a:solidFill>
                  <a:schemeClr val="bg2">
                    <a:lumMod val="25000"/>
                  </a:schemeClr>
                </a:solidFill>
                <a:latin typeface="Arial" panose="020B0604020202020204" pitchFamily="34" charset="0"/>
                <a:cs typeface="Arial" panose="020B0604020202020204" pitchFamily="34" charset="0"/>
              </a:rPr>
              <a:t>Un rapport interpersonnel au </a:t>
            </a:r>
            <a:r>
              <a:rPr lang="fr-FR" altLang="fr-FR" b="1" dirty="0" smtClean="0">
                <a:solidFill>
                  <a:schemeClr val="bg2">
                    <a:lumMod val="25000"/>
                  </a:schemeClr>
                </a:solidFill>
                <a:latin typeface="Arial" panose="020B0604020202020204" pitchFamily="34" charset="0"/>
                <a:cs typeface="Arial" panose="020B0604020202020204" pitchFamily="34" charset="0"/>
              </a:rPr>
              <a:t>texte</a:t>
            </a:r>
          </a:p>
          <a:p>
            <a:pPr algn="ctr">
              <a:spcBef>
                <a:spcPct val="0"/>
              </a:spcBef>
              <a:buFont typeface="Arial" panose="020B0604020202020204" pitchFamily="34" charset="0"/>
              <a:buNone/>
            </a:pPr>
            <a:endParaRPr lang="fr-FR" altLang="fr-FR" b="1" u="sng" dirty="0">
              <a:latin typeface="Arial" panose="020B0604020202020204" pitchFamily="34" charset="0"/>
              <a:cs typeface="Arial" panose="020B0604020202020204" pitchFamily="34" charset="0"/>
            </a:endParaRPr>
          </a:p>
          <a:p>
            <a:pPr>
              <a:spcBef>
                <a:spcPct val="0"/>
              </a:spcBef>
              <a:buFont typeface="Arial" panose="020B0604020202020204" pitchFamily="34" charset="0"/>
              <a:buNone/>
            </a:pPr>
            <a:r>
              <a:rPr lang="fr-FR" altLang="fr-FR" sz="2800" dirty="0"/>
              <a:t>La lecture à haute voix et l’écoute sont des activités socialisantes, qui créent des rapports humains autour des œuvres littéraires. </a:t>
            </a:r>
          </a:p>
        </p:txBody>
      </p:sp>
    </p:spTree>
    <p:extLst>
      <p:ext uri="{BB962C8B-B14F-4D97-AF65-F5344CB8AC3E}">
        <p14:creationId xmlns:p14="http://schemas.microsoft.com/office/powerpoint/2010/main" val="258634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dissolve">
                                      <p:cBhvr>
                                        <p:cTn id="27" dur="500"/>
                                        <p:tgtEl>
                                          <p:spTgt spid="3">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wipe(left)">
                                      <p:cBhvr>
                                        <p:cTn id="3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5999" y="624110"/>
            <a:ext cx="9218613" cy="1126313"/>
          </a:xfrm>
        </p:spPr>
        <p:txBody>
          <a:bodyPr>
            <a:normAutofit/>
          </a:bodyPr>
          <a:lstStyle/>
          <a:p>
            <a:r>
              <a:rPr lang="fr-FR" altLang="fr-FR" b="1" dirty="0">
                <a:solidFill>
                  <a:schemeClr val="bg2">
                    <a:lumMod val="50000"/>
                  </a:schemeClr>
                </a:solidFill>
                <a:latin typeface="+mn-lt"/>
                <a:cs typeface="Arial" panose="020B0604020202020204" pitchFamily="34" charset="0"/>
              </a:rPr>
              <a:t>La préparation à une lecture </a:t>
            </a:r>
            <a:r>
              <a:rPr lang="fr-FR" altLang="fr-FR" b="1" dirty="0" smtClean="0">
                <a:solidFill>
                  <a:schemeClr val="bg2">
                    <a:lumMod val="50000"/>
                  </a:schemeClr>
                </a:solidFill>
                <a:latin typeface="+mn-lt"/>
                <a:cs typeface="Arial" panose="020B0604020202020204" pitchFamily="34" charset="0"/>
              </a:rPr>
              <a:t>littéraire </a:t>
            </a:r>
            <a:r>
              <a:rPr lang="fr-FR" altLang="fr-FR" b="1" u="sng" dirty="0">
                <a:solidFill>
                  <a:schemeClr val="bg2">
                    <a:lumMod val="50000"/>
                  </a:schemeClr>
                </a:solidFill>
              </a:rPr>
              <a:t/>
            </a:r>
            <a:br>
              <a:rPr lang="fr-FR" altLang="fr-FR" b="1" u="sng" dirty="0">
                <a:solidFill>
                  <a:schemeClr val="bg2">
                    <a:lumMod val="50000"/>
                  </a:schemeClr>
                </a:solidFill>
              </a:rPr>
            </a:br>
            <a:endParaRPr lang="fr-FR" dirty="0">
              <a:solidFill>
                <a:schemeClr val="bg2">
                  <a:lumMod val="50000"/>
                </a:schemeClr>
              </a:solidFill>
            </a:endParaRPr>
          </a:p>
        </p:txBody>
      </p:sp>
      <p:sp>
        <p:nvSpPr>
          <p:cNvPr id="3" name="Espace réservé du contenu 2"/>
          <p:cNvSpPr>
            <a:spLocks noGrp="1"/>
          </p:cNvSpPr>
          <p:nvPr>
            <p:ph idx="1"/>
          </p:nvPr>
        </p:nvSpPr>
        <p:spPr>
          <a:xfrm>
            <a:off x="1110343" y="1463040"/>
            <a:ext cx="10554788" cy="5166360"/>
          </a:xfrm>
        </p:spPr>
        <p:txBody>
          <a:bodyPr>
            <a:normAutofit/>
          </a:bodyPr>
          <a:lstStyle/>
          <a:p>
            <a:pPr marL="0" indent="0">
              <a:buFont typeface="Arial" panose="020B0604020202020204" pitchFamily="34" charset="0"/>
              <a:buNone/>
            </a:pPr>
            <a:endParaRPr lang="fr-FR" altLang="fr-FR" sz="800" dirty="0"/>
          </a:p>
          <a:p>
            <a:pPr>
              <a:spcBef>
                <a:spcPct val="0"/>
              </a:spcBef>
            </a:pPr>
            <a:r>
              <a:rPr lang="fr-FR" altLang="fr-FR" sz="3200" dirty="0">
                <a:solidFill>
                  <a:schemeClr val="bg1"/>
                </a:solidFill>
              </a:rPr>
              <a:t>La mise en voix </a:t>
            </a:r>
            <a:r>
              <a:rPr lang="fr-FR" altLang="fr-FR" sz="3200" b="1" dirty="0">
                <a:solidFill>
                  <a:schemeClr val="bg1"/>
                </a:solidFill>
              </a:rPr>
              <a:t>ne se réalise pas sans préparation</a:t>
            </a:r>
            <a:r>
              <a:rPr lang="fr-FR" altLang="fr-FR" sz="3200" dirty="0">
                <a:solidFill>
                  <a:schemeClr val="bg1"/>
                </a:solidFill>
              </a:rPr>
              <a:t>. </a:t>
            </a:r>
          </a:p>
          <a:p>
            <a:pPr marL="0" indent="0">
              <a:spcBef>
                <a:spcPct val="0"/>
              </a:spcBef>
              <a:buFont typeface="Arial" panose="020B0604020202020204" pitchFamily="34" charset="0"/>
              <a:buNone/>
            </a:pPr>
            <a:r>
              <a:rPr lang="fr-FR" altLang="fr-FR" sz="3200" dirty="0">
                <a:solidFill>
                  <a:schemeClr val="bg1"/>
                </a:solidFill>
              </a:rPr>
              <a:t>Elle suppose un projet d’appropriation du texte. </a:t>
            </a:r>
          </a:p>
          <a:p>
            <a:pPr>
              <a:spcBef>
                <a:spcPct val="0"/>
              </a:spcBef>
            </a:pPr>
            <a:r>
              <a:rPr lang="fr-FR" altLang="fr-FR" sz="3200" dirty="0" smtClean="0">
                <a:solidFill>
                  <a:schemeClr val="bg1"/>
                </a:solidFill>
              </a:rPr>
              <a:t>Mais </a:t>
            </a:r>
            <a:r>
              <a:rPr lang="fr-FR" altLang="fr-FR" sz="3200" dirty="0">
                <a:solidFill>
                  <a:schemeClr val="bg1"/>
                </a:solidFill>
              </a:rPr>
              <a:t>la voix n’est pas seule. </a:t>
            </a:r>
            <a:r>
              <a:rPr lang="fr-FR" altLang="fr-FR" sz="3200" dirty="0" smtClean="0">
                <a:solidFill>
                  <a:schemeClr val="bg1"/>
                </a:solidFill>
              </a:rPr>
              <a:t>La </a:t>
            </a:r>
            <a:r>
              <a:rPr lang="fr-FR" altLang="fr-FR" sz="3200" dirty="0">
                <a:solidFill>
                  <a:schemeClr val="bg1"/>
                </a:solidFill>
              </a:rPr>
              <a:t>communication verbale se conjugue </a:t>
            </a:r>
            <a:r>
              <a:rPr lang="fr-FR" altLang="fr-FR" sz="3200" b="1" dirty="0">
                <a:solidFill>
                  <a:schemeClr val="bg1"/>
                </a:solidFill>
              </a:rPr>
              <a:t>au langage non verbal </a:t>
            </a:r>
            <a:r>
              <a:rPr lang="fr-FR" altLang="fr-FR" sz="3200" dirty="0">
                <a:solidFill>
                  <a:schemeClr val="bg1"/>
                </a:solidFill>
              </a:rPr>
              <a:t>(gestes, postures, ton, intensité, rythme). </a:t>
            </a:r>
            <a:endParaRPr lang="fr-FR" altLang="fr-FR" sz="3200" dirty="0" smtClean="0">
              <a:solidFill>
                <a:schemeClr val="bg1"/>
              </a:solidFill>
            </a:endParaRPr>
          </a:p>
          <a:p>
            <a:pPr>
              <a:spcBef>
                <a:spcPct val="0"/>
              </a:spcBef>
            </a:pPr>
            <a:r>
              <a:rPr lang="fr-FR" altLang="fr-FR" sz="3200" dirty="0" smtClean="0">
                <a:solidFill>
                  <a:schemeClr val="bg1"/>
                </a:solidFill>
              </a:rPr>
              <a:t>Cela </a:t>
            </a:r>
            <a:r>
              <a:rPr lang="fr-FR" altLang="fr-FR" sz="3200" dirty="0">
                <a:solidFill>
                  <a:schemeClr val="bg1"/>
                </a:solidFill>
              </a:rPr>
              <a:t>demande de </a:t>
            </a:r>
            <a:r>
              <a:rPr lang="fr-FR" altLang="fr-FR" sz="3200" b="1" dirty="0">
                <a:solidFill>
                  <a:schemeClr val="bg1"/>
                </a:solidFill>
              </a:rPr>
              <a:t>travailler</a:t>
            </a:r>
            <a:r>
              <a:rPr lang="fr-FR" altLang="fr-FR" sz="3200" dirty="0">
                <a:solidFill>
                  <a:schemeClr val="bg1"/>
                </a:solidFill>
              </a:rPr>
              <a:t>, avant toute lecture </a:t>
            </a:r>
            <a:r>
              <a:rPr lang="fr-FR" altLang="fr-FR" sz="3200" dirty="0" smtClean="0">
                <a:solidFill>
                  <a:schemeClr val="bg1"/>
                </a:solidFill>
              </a:rPr>
              <a:t>publique: la prise en compte de la ponctuation, l’articulation</a:t>
            </a:r>
            <a:r>
              <a:rPr lang="fr-FR" altLang="fr-FR" sz="3200" dirty="0">
                <a:solidFill>
                  <a:schemeClr val="bg1"/>
                </a:solidFill>
              </a:rPr>
              <a:t>, les pauses, les inflexions de la voix, le rythme.</a:t>
            </a:r>
          </a:p>
        </p:txBody>
      </p:sp>
    </p:spTree>
    <p:extLst>
      <p:ext uri="{BB962C8B-B14F-4D97-AF65-F5344CB8AC3E}">
        <p14:creationId xmlns:p14="http://schemas.microsoft.com/office/powerpoint/2010/main" val="2020141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0983" y="221674"/>
            <a:ext cx="9883630" cy="665017"/>
          </a:xfrm>
        </p:spPr>
        <p:txBody>
          <a:bodyPr>
            <a:normAutofit/>
          </a:bodyPr>
          <a:lstStyle/>
          <a:p>
            <a:r>
              <a:rPr lang="fr-FR" sz="3200" dirty="0" smtClean="0">
                <a:solidFill>
                  <a:schemeClr val="bg2">
                    <a:lumMod val="50000"/>
                  </a:schemeClr>
                </a:solidFill>
                <a:latin typeface="Arial" panose="020B0604020202020204" pitchFamily="34" charset="0"/>
                <a:cs typeface="Arial" panose="020B0604020202020204" pitchFamily="34" charset="0"/>
              </a:rPr>
              <a:t>Travailler</a:t>
            </a:r>
            <a:r>
              <a:rPr lang="fr-FR" sz="3200" dirty="0" smtClean="0">
                <a:solidFill>
                  <a:schemeClr val="bg2">
                    <a:lumMod val="50000"/>
                  </a:schemeClr>
                </a:solidFill>
              </a:rPr>
              <a:t> </a:t>
            </a:r>
            <a:r>
              <a:rPr lang="fr-FR" sz="3200" dirty="0" smtClean="0">
                <a:solidFill>
                  <a:schemeClr val="bg2">
                    <a:lumMod val="50000"/>
                  </a:schemeClr>
                </a:solidFill>
                <a:latin typeface="Arial" panose="020B0604020202020204" pitchFamily="34" charset="0"/>
                <a:cs typeface="Arial" panose="020B0604020202020204" pitchFamily="34" charset="0"/>
              </a:rPr>
              <a:t>la ponctuation</a:t>
            </a:r>
            <a:endParaRPr lang="fr-FR" sz="3200" dirty="0">
              <a:solidFill>
                <a:schemeClr val="bg2">
                  <a:lumMod val="50000"/>
                </a:schemeClr>
              </a:solidFill>
              <a:latin typeface="Arial" panose="020B0604020202020204" pitchFamily="34" charset="0"/>
              <a:cs typeface="Arial" panose="020B0604020202020204" pitchFamily="34"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03818" y="914400"/>
            <a:ext cx="4927275" cy="5943600"/>
          </a:xfrm>
        </p:spPr>
      </p:pic>
      <p:pic>
        <p:nvPicPr>
          <p:cNvPr id="3" name="Image 2"/>
          <p:cNvPicPr>
            <a:picLocks noChangeAspect="1"/>
          </p:cNvPicPr>
          <p:nvPr/>
        </p:nvPicPr>
        <p:blipFill>
          <a:blip r:embed="rId3"/>
          <a:stretch>
            <a:fillRect/>
          </a:stretch>
        </p:blipFill>
        <p:spPr>
          <a:xfrm>
            <a:off x="1045028" y="977835"/>
            <a:ext cx="4220800" cy="5880165"/>
          </a:xfrm>
          <a:prstGeom prst="rect">
            <a:avLst/>
          </a:prstGeom>
        </p:spPr>
      </p:pic>
    </p:spTree>
    <p:extLst>
      <p:ext uri="{BB962C8B-B14F-4D97-AF65-F5344CB8AC3E}">
        <p14:creationId xmlns:p14="http://schemas.microsoft.com/office/powerpoint/2010/main" val="1480698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117566"/>
            <a:ext cx="9905998" cy="1447998"/>
          </a:xfrm>
        </p:spPr>
        <p:txBody>
          <a:bodyPr>
            <a:normAutofit/>
          </a:bodyPr>
          <a:lstStyle/>
          <a:p>
            <a:r>
              <a:rPr lang="fr-FR" sz="3200" dirty="0" smtClean="0">
                <a:latin typeface="Arial" panose="020B0604020202020204" pitchFamily="34" charset="0"/>
                <a:cs typeface="Arial" panose="020B0604020202020204" pitchFamily="34" charset="0"/>
              </a:rPr>
              <a:t>Un exemple de préparation de texte</a:t>
            </a:r>
            <a:endParaRPr lang="fr-FR" sz="32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384663" y="1565564"/>
            <a:ext cx="10384971" cy="5112327"/>
          </a:xfrm>
        </p:spPr>
        <p:txBody>
          <a:bodyPr>
            <a:normAutofit/>
          </a:bodyPr>
          <a:lstStyle/>
          <a:p>
            <a:pPr>
              <a:spcBef>
                <a:spcPct val="20000"/>
              </a:spcBef>
              <a:buNone/>
              <a:defRPr/>
            </a:pPr>
            <a:r>
              <a:rPr lang="fr-FR" sz="2400" dirty="0"/>
              <a:t> </a:t>
            </a:r>
            <a:r>
              <a:rPr lang="fr-FR" sz="2400" dirty="0" smtClean="0"/>
              <a:t>          </a:t>
            </a:r>
            <a:r>
              <a:rPr lang="fr-FR" sz="2400" dirty="0" smtClean="0">
                <a:solidFill>
                  <a:srgbClr val="FF0000"/>
                </a:solidFill>
              </a:rPr>
              <a:t>Un </a:t>
            </a:r>
            <a:r>
              <a:rPr lang="fr-FR" sz="2400" dirty="0">
                <a:solidFill>
                  <a:srgbClr val="FF0000"/>
                </a:solidFill>
              </a:rPr>
              <a:t>marchand avait fait de bonnes affaires à la foire</a:t>
            </a:r>
            <a:r>
              <a:rPr lang="fr-FR" sz="2400" b="1" u="sng" dirty="0">
                <a:solidFill>
                  <a:srgbClr val="C00000"/>
                </a:solidFill>
              </a:rPr>
              <a:t>;</a:t>
            </a:r>
            <a:r>
              <a:rPr lang="fr-FR" sz="2400" dirty="0"/>
              <a:t> </a:t>
            </a:r>
            <a:r>
              <a:rPr lang="fr-FR" sz="2400" dirty="0">
                <a:solidFill>
                  <a:schemeClr val="accent5">
                    <a:lumMod val="50000"/>
                  </a:schemeClr>
                </a:solidFill>
              </a:rPr>
              <a:t>toutes ses marchandises étaient </a:t>
            </a:r>
            <a:r>
              <a:rPr lang="fr-FR" sz="2400" dirty="0" smtClean="0">
                <a:solidFill>
                  <a:schemeClr val="accent5">
                    <a:lumMod val="50000"/>
                  </a:schemeClr>
                </a:solidFill>
              </a:rPr>
              <a:t>vendues</a:t>
            </a:r>
            <a:r>
              <a:rPr lang="fr-FR" sz="2400" b="1" dirty="0" smtClean="0">
                <a:solidFill>
                  <a:schemeClr val="accent6">
                    <a:lumMod val="75000"/>
                  </a:schemeClr>
                </a:solidFill>
              </a:rPr>
              <a:t> </a:t>
            </a:r>
            <a:r>
              <a:rPr lang="fr-FR" sz="2400" dirty="0">
                <a:solidFill>
                  <a:schemeClr val="accent2">
                    <a:lumMod val="75000"/>
                  </a:schemeClr>
                </a:solidFill>
              </a:rPr>
              <a:t>et sa bourse remplie d'or et d'argent</a:t>
            </a:r>
            <a:r>
              <a:rPr lang="fr-FR" sz="2400" u="sng" dirty="0">
                <a:solidFill>
                  <a:srgbClr val="C00000"/>
                </a:solidFill>
              </a:rPr>
              <a:t>.</a:t>
            </a:r>
            <a:r>
              <a:rPr lang="fr-FR" sz="2400" dirty="0"/>
              <a:t> </a:t>
            </a:r>
            <a:r>
              <a:rPr lang="fr-FR" sz="2400" dirty="0">
                <a:solidFill>
                  <a:schemeClr val="accent6">
                    <a:lumMod val="75000"/>
                  </a:schemeClr>
                </a:solidFill>
              </a:rPr>
              <a:t>Comme il voulait se mettre en route pour arriver avant la nuit</a:t>
            </a:r>
            <a:r>
              <a:rPr lang="fr-FR" sz="2400" b="1" dirty="0">
                <a:solidFill>
                  <a:srgbClr val="C00000"/>
                </a:solidFill>
              </a:rPr>
              <a:t>,</a:t>
            </a:r>
            <a:r>
              <a:rPr lang="fr-FR" sz="2400" dirty="0"/>
              <a:t> </a:t>
            </a:r>
            <a:r>
              <a:rPr lang="fr-FR" sz="2400" dirty="0">
                <a:solidFill>
                  <a:schemeClr val="bg1">
                    <a:lumMod val="50000"/>
                  </a:schemeClr>
                </a:solidFill>
              </a:rPr>
              <a:t>il serra son argent dans sa valise</a:t>
            </a:r>
            <a:r>
              <a:rPr lang="fr-FR" sz="2400" b="1" dirty="0">
                <a:solidFill>
                  <a:srgbClr val="C00000"/>
                </a:solidFill>
              </a:rPr>
              <a:t>,</a:t>
            </a:r>
            <a:r>
              <a:rPr lang="fr-FR" sz="2400" dirty="0"/>
              <a:t> la chargea derrière sa </a:t>
            </a:r>
            <a:r>
              <a:rPr lang="fr-FR" sz="2400" dirty="0" smtClean="0"/>
              <a:t>selle </a:t>
            </a:r>
            <a:r>
              <a:rPr lang="fr-FR" sz="2400" dirty="0">
                <a:solidFill>
                  <a:srgbClr val="FF66FF"/>
                </a:solidFill>
              </a:rPr>
              <a:t>et monta à cheval</a:t>
            </a:r>
            <a:r>
              <a:rPr lang="fr-FR" sz="2400" b="1" u="sng" dirty="0">
                <a:solidFill>
                  <a:srgbClr val="C00000"/>
                </a:solidFill>
              </a:rPr>
              <a:t>.</a:t>
            </a:r>
          </a:p>
          <a:p>
            <a:pPr>
              <a:spcBef>
                <a:spcPct val="20000"/>
              </a:spcBef>
              <a:buFont typeface="Arial" pitchFamily="34" charset="0"/>
              <a:buNone/>
              <a:defRPr/>
            </a:pPr>
            <a:r>
              <a:rPr lang="fr-FR" sz="2400" dirty="0">
                <a:solidFill>
                  <a:schemeClr val="tx2">
                    <a:lumMod val="40000"/>
                    <a:lumOff val="60000"/>
                  </a:schemeClr>
                </a:solidFill>
              </a:rPr>
              <a:t>A midi</a:t>
            </a:r>
            <a:r>
              <a:rPr lang="fr-FR" sz="2400" dirty="0">
                <a:solidFill>
                  <a:srgbClr val="C00000"/>
                </a:solidFill>
              </a:rPr>
              <a:t>,</a:t>
            </a:r>
            <a:r>
              <a:rPr lang="fr-FR" sz="2400" dirty="0"/>
              <a:t> </a:t>
            </a:r>
            <a:r>
              <a:rPr lang="fr-FR" sz="2400" dirty="0">
                <a:solidFill>
                  <a:schemeClr val="accent2">
                    <a:lumMod val="75000"/>
                  </a:schemeClr>
                </a:solidFill>
              </a:rPr>
              <a:t>il s'arrêta dans une ville</a:t>
            </a:r>
            <a:r>
              <a:rPr lang="fr-FR" sz="2400" b="1" u="sng" dirty="0">
                <a:solidFill>
                  <a:srgbClr val="C00000"/>
                </a:solidFill>
              </a:rPr>
              <a:t>;</a:t>
            </a:r>
            <a:r>
              <a:rPr lang="fr-FR" sz="2400" dirty="0"/>
              <a:t> </a:t>
            </a:r>
            <a:r>
              <a:rPr lang="fr-FR" sz="2400" dirty="0">
                <a:solidFill>
                  <a:schemeClr val="accent4">
                    <a:lumMod val="50000"/>
                  </a:schemeClr>
                </a:solidFill>
              </a:rPr>
              <a:t>il allait </a:t>
            </a:r>
            <a:r>
              <a:rPr lang="fr-FR" sz="2400" dirty="0" smtClean="0">
                <a:solidFill>
                  <a:schemeClr val="accent4">
                    <a:lumMod val="50000"/>
                  </a:schemeClr>
                </a:solidFill>
              </a:rPr>
              <a:t>repartir</a:t>
            </a:r>
            <a:r>
              <a:rPr lang="fr-FR" sz="2400" dirty="0" smtClean="0">
                <a:solidFill>
                  <a:srgbClr val="C00000"/>
                </a:solidFill>
              </a:rPr>
              <a:t>,</a:t>
            </a:r>
            <a:r>
              <a:rPr lang="fr-FR" sz="2400" dirty="0" smtClean="0"/>
              <a:t> </a:t>
            </a:r>
            <a:r>
              <a:rPr lang="fr-FR" sz="2400" dirty="0" smtClean="0">
                <a:solidFill>
                  <a:schemeClr val="accent4">
                    <a:lumMod val="50000"/>
                  </a:schemeClr>
                </a:solidFill>
              </a:rPr>
              <a:t>quand </a:t>
            </a:r>
            <a:r>
              <a:rPr lang="fr-FR" sz="2400" dirty="0">
                <a:solidFill>
                  <a:schemeClr val="accent4">
                    <a:lumMod val="50000"/>
                  </a:schemeClr>
                </a:solidFill>
              </a:rPr>
              <a:t>le valet d'écurie qui lui amenait son cheval lui dit </a:t>
            </a:r>
            <a:r>
              <a:rPr lang="fr-FR" sz="2400" b="1" u="sng" dirty="0">
                <a:solidFill>
                  <a:srgbClr val="C00000"/>
                </a:solidFill>
              </a:rPr>
              <a:t>:</a:t>
            </a:r>
            <a:r>
              <a:rPr lang="fr-FR" sz="2400" dirty="0"/>
              <a:t> « </a:t>
            </a:r>
            <a:r>
              <a:rPr lang="fr-FR" sz="2400" dirty="0">
                <a:solidFill>
                  <a:schemeClr val="accent3">
                    <a:lumMod val="75000"/>
                  </a:schemeClr>
                </a:solidFill>
              </a:rPr>
              <a:t>Monsieur</a:t>
            </a:r>
            <a:r>
              <a:rPr lang="fr-FR" sz="2400" dirty="0">
                <a:solidFill>
                  <a:schemeClr val="accent6"/>
                </a:solidFill>
              </a:rPr>
              <a:t>,</a:t>
            </a:r>
            <a:r>
              <a:rPr lang="fr-FR" sz="2400" dirty="0"/>
              <a:t> </a:t>
            </a:r>
            <a:r>
              <a:rPr lang="fr-FR" sz="2400" dirty="0">
                <a:solidFill>
                  <a:srgbClr val="FFC000"/>
                </a:solidFill>
              </a:rPr>
              <a:t>il manque à votre cheval un clou au fer du pied gauche de derrière</a:t>
            </a:r>
            <a:r>
              <a:rPr lang="fr-FR" sz="2400" b="1" u="sng" dirty="0">
                <a:solidFill>
                  <a:srgbClr val="C00000"/>
                </a:solidFill>
              </a:rPr>
              <a:t>.</a:t>
            </a:r>
          </a:p>
          <a:p>
            <a:pPr>
              <a:spcBef>
                <a:spcPct val="20000"/>
              </a:spcBef>
              <a:buFont typeface="Arial" pitchFamily="34" charset="0"/>
              <a:buNone/>
              <a:defRPr/>
            </a:pPr>
            <a:r>
              <a:rPr lang="fr-FR" sz="2400" dirty="0"/>
              <a:t>— </a:t>
            </a:r>
            <a:r>
              <a:rPr lang="fr-FR" sz="2400" dirty="0">
                <a:solidFill>
                  <a:schemeClr val="accent4">
                    <a:lumMod val="40000"/>
                    <a:lumOff val="60000"/>
                  </a:schemeClr>
                </a:solidFill>
              </a:rPr>
              <a:t>C'est bien</a:t>
            </a:r>
            <a:r>
              <a:rPr lang="fr-FR" sz="2400" b="1" dirty="0">
                <a:solidFill>
                  <a:srgbClr val="C00000"/>
                </a:solidFill>
              </a:rPr>
              <a:t>,</a:t>
            </a:r>
            <a:r>
              <a:rPr lang="fr-FR" sz="2400" dirty="0"/>
              <a:t> </a:t>
            </a:r>
            <a:r>
              <a:rPr lang="fr-FR" sz="2400" dirty="0">
                <a:solidFill>
                  <a:schemeClr val="tx2"/>
                </a:solidFill>
              </a:rPr>
              <a:t>répondit le marchand </a:t>
            </a:r>
            <a:r>
              <a:rPr lang="fr-FR" sz="2400" b="1" u="sng" dirty="0">
                <a:solidFill>
                  <a:srgbClr val="C00000"/>
                </a:solidFill>
              </a:rPr>
              <a:t>;</a:t>
            </a:r>
            <a:r>
              <a:rPr lang="fr-FR" sz="2400" dirty="0"/>
              <a:t> </a:t>
            </a:r>
            <a:r>
              <a:rPr lang="fr-FR" sz="2400" dirty="0">
                <a:solidFill>
                  <a:srgbClr val="0033CC"/>
                </a:solidFill>
              </a:rPr>
              <a:t>le fer tiendra encore pour six lieues qui me restent à faire</a:t>
            </a:r>
            <a:r>
              <a:rPr lang="fr-FR" sz="2400" b="1" u="sng" dirty="0">
                <a:solidFill>
                  <a:srgbClr val="C00000"/>
                </a:solidFill>
              </a:rPr>
              <a:t>.</a:t>
            </a:r>
            <a:r>
              <a:rPr lang="fr-FR" sz="2400" dirty="0">
                <a:solidFill>
                  <a:srgbClr val="33CC33"/>
                </a:solidFill>
              </a:rPr>
              <a:t> Je suis pressé</a:t>
            </a:r>
            <a:r>
              <a:rPr lang="fr-FR" sz="2400" b="1" u="sng" dirty="0" smtClean="0">
                <a:solidFill>
                  <a:srgbClr val="C00000"/>
                </a:solidFill>
              </a:rPr>
              <a:t>.</a:t>
            </a:r>
            <a:r>
              <a:rPr lang="fr-FR" dirty="0" smtClean="0"/>
              <a:t> »</a:t>
            </a:r>
            <a:endParaRPr lang="fr-FR" sz="2400" dirty="0" smtClean="0"/>
          </a:p>
          <a:p>
            <a:pPr>
              <a:spcBef>
                <a:spcPct val="20000"/>
              </a:spcBef>
              <a:buFont typeface="Arial" pitchFamily="34" charset="0"/>
              <a:buNone/>
              <a:defRPr/>
            </a:pPr>
            <a:endParaRPr lang="fr-FR" sz="2400" dirty="0" smtClean="0"/>
          </a:p>
          <a:p>
            <a:pPr>
              <a:spcBef>
                <a:spcPct val="20000"/>
              </a:spcBef>
              <a:buFont typeface="Arial" pitchFamily="34" charset="0"/>
              <a:buNone/>
              <a:defRPr/>
            </a:pPr>
            <a:r>
              <a:rPr lang="fr-FR" sz="1600" dirty="0" smtClean="0"/>
              <a:t>                                                                              </a:t>
            </a:r>
            <a:r>
              <a:rPr lang="fr-FR" sz="1600" dirty="0" err="1" smtClean="0"/>
              <a:t>Lirecouleur</a:t>
            </a:r>
            <a:r>
              <a:rPr lang="fr-FR" sz="1600" dirty="0" smtClean="0"/>
              <a:t>: </a:t>
            </a:r>
            <a:r>
              <a:rPr lang="fr-FR" sz="1600" dirty="0"/>
              <a:t>: </a:t>
            </a:r>
            <a:r>
              <a:rPr lang="fr-FR" sz="1600" dirty="0">
                <a:hlinkClick r:id="rId2"/>
              </a:rPr>
              <a:t>http://lirecouleur.arkaline.fr/</a:t>
            </a:r>
            <a:endParaRPr lang="fr-FR" sz="1600" dirty="0"/>
          </a:p>
          <a:p>
            <a:endParaRPr lang="fr-FR" dirty="0"/>
          </a:p>
        </p:txBody>
      </p:sp>
    </p:spTree>
    <p:extLst>
      <p:ext uri="{BB962C8B-B14F-4D97-AF65-F5344CB8AC3E}">
        <p14:creationId xmlns:p14="http://schemas.microsoft.com/office/powerpoint/2010/main" val="365027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0343" y="277092"/>
            <a:ext cx="10394269" cy="665018"/>
          </a:xfrm>
        </p:spPr>
        <p:txBody>
          <a:bodyPr>
            <a:normAutofit/>
          </a:bodyPr>
          <a:lstStyle/>
          <a:p>
            <a:r>
              <a:rPr lang="fr-FR" sz="3200" dirty="0" smtClean="0">
                <a:latin typeface="Arial" panose="020B0604020202020204" pitchFamily="34" charset="0"/>
                <a:cs typeface="Arial" panose="020B0604020202020204" pitchFamily="34" charset="0"/>
              </a:rPr>
              <a:t>La mise </a:t>
            </a:r>
            <a:r>
              <a:rPr lang="fr-FR" sz="3200" dirty="0" err="1" smtClean="0">
                <a:latin typeface="Arial" panose="020B0604020202020204" pitchFamily="34" charset="0"/>
                <a:cs typeface="Arial" panose="020B0604020202020204" pitchFamily="34" charset="0"/>
              </a:rPr>
              <a:t>eN</a:t>
            </a:r>
            <a:r>
              <a:rPr lang="fr-FR" sz="3200" dirty="0" smtClean="0">
                <a:latin typeface="Arial" panose="020B0604020202020204" pitchFamily="34" charset="0"/>
                <a:cs typeface="Arial" panose="020B0604020202020204" pitchFamily="34" charset="0"/>
              </a:rPr>
              <a:t> </a:t>
            </a:r>
            <a:r>
              <a:rPr lang="fr-FR" sz="3200" dirty="0" smtClean="0">
                <a:latin typeface="Arial" panose="020B0604020202020204" pitchFamily="34" charset="0"/>
                <a:cs typeface="Arial" panose="020B0604020202020204" pitchFamily="34" charset="0"/>
              </a:rPr>
              <a:t>voix de texte</a:t>
            </a:r>
            <a:endParaRPr lang="fr-FR" sz="3200" dirty="0">
              <a:latin typeface="Arial" panose="020B0604020202020204" pitchFamily="34" charset="0"/>
              <a:cs typeface="Arial" panose="020B0604020202020204" pitchFamily="34"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4713" y="942110"/>
            <a:ext cx="6303818" cy="5914202"/>
          </a:xfrm>
        </p:spPr>
      </p:pic>
      <p:sp>
        <p:nvSpPr>
          <p:cNvPr id="3" name="ZoneTexte 2"/>
          <p:cNvSpPr txBox="1"/>
          <p:nvPr/>
        </p:nvSpPr>
        <p:spPr>
          <a:xfrm>
            <a:off x="261257" y="2847703"/>
            <a:ext cx="5233456" cy="830997"/>
          </a:xfrm>
          <a:prstGeom prst="rect">
            <a:avLst/>
          </a:prstGeom>
          <a:noFill/>
        </p:spPr>
        <p:txBody>
          <a:bodyPr wrap="square" rtlCol="0">
            <a:spAutoFit/>
          </a:bodyPr>
          <a:lstStyle/>
          <a:p>
            <a:r>
              <a:rPr lang="fr-FR" sz="2400" dirty="0" smtClean="0"/>
              <a:t>Un outil pour l’entrainement: PAMUS </a:t>
            </a:r>
          </a:p>
          <a:p>
            <a:r>
              <a:rPr lang="fr-FR" sz="2400" dirty="0"/>
              <a:t>https://papiermusique.fr/dossier03.php</a:t>
            </a:r>
          </a:p>
        </p:txBody>
      </p:sp>
    </p:spTree>
    <p:extLst>
      <p:ext uri="{BB962C8B-B14F-4D97-AF65-F5344CB8AC3E}">
        <p14:creationId xmlns:p14="http://schemas.microsoft.com/office/powerpoint/2010/main" val="3411189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32155"/>
          </a:xfrm>
        </p:spPr>
        <p:txBody>
          <a:bodyPr/>
          <a:lstStyle/>
          <a:p>
            <a:r>
              <a:rPr lang="fr-FR" dirty="0" smtClean="0"/>
              <a:t>Dispositif: Les petits champions de la lecture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9850" y="1139916"/>
            <a:ext cx="4493623" cy="5613581"/>
          </a:xfrm>
        </p:spPr>
      </p:pic>
    </p:spTree>
    <p:extLst>
      <p:ext uri="{BB962C8B-B14F-4D97-AF65-F5344CB8AC3E}">
        <p14:creationId xmlns:p14="http://schemas.microsoft.com/office/powerpoint/2010/main" val="1731830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93" y="178782"/>
            <a:ext cx="11051177" cy="6663209"/>
          </a:xfrm>
          <a:prstGeom prst="rect">
            <a:avLst/>
          </a:prstGeom>
        </p:spPr>
      </p:pic>
    </p:spTree>
    <p:extLst>
      <p:ext uri="{BB962C8B-B14F-4D97-AF65-F5344CB8AC3E}">
        <p14:creationId xmlns:p14="http://schemas.microsoft.com/office/powerpoint/2010/main" val="49889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66" y="158460"/>
            <a:ext cx="11045348" cy="6542786"/>
          </a:xfrm>
          <a:prstGeom prst="rect">
            <a:avLst/>
          </a:prstGeom>
        </p:spPr>
      </p:pic>
    </p:spTree>
    <p:extLst>
      <p:ext uri="{BB962C8B-B14F-4D97-AF65-F5344CB8AC3E}">
        <p14:creationId xmlns:p14="http://schemas.microsoft.com/office/powerpoint/2010/main" val="2080980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17" y="66234"/>
            <a:ext cx="10748260" cy="6608886"/>
          </a:xfrm>
          <a:prstGeom prst="rect">
            <a:avLst/>
          </a:prstGeom>
        </p:spPr>
      </p:pic>
    </p:spTree>
    <p:extLst>
      <p:ext uri="{BB962C8B-B14F-4D97-AF65-F5344CB8AC3E}">
        <p14:creationId xmlns:p14="http://schemas.microsoft.com/office/powerpoint/2010/main" val="96120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41412" y="862148"/>
            <a:ext cx="10719662" cy="5421085"/>
          </a:xfrm>
        </p:spPr>
        <p:txBody>
          <a:bodyPr>
            <a:normAutofit fontScale="92500" lnSpcReduction="20000"/>
          </a:bodyPr>
          <a:lstStyle/>
          <a:p>
            <a:r>
              <a:rPr lang="fr-FR" b="1" dirty="0">
                <a:latin typeface="Calibri" panose="020F0502020204030204" pitchFamily="34" charset="0"/>
                <a:cs typeface="Calibri" panose="020F0502020204030204" pitchFamily="34" charset="0"/>
              </a:rPr>
              <a:t>RAPPEL:</a:t>
            </a:r>
            <a:r>
              <a:rPr lang="fr-FR" dirty="0"/>
              <a:t> </a:t>
            </a:r>
          </a:p>
          <a:p>
            <a:pPr marL="0" indent="0">
              <a:buNone/>
            </a:pPr>
            <a:r>
              <a:rPr lang="fr-FR" sz="3000" dirty="0" smtClean="0"/>
              <a:t>« </a:t>
            </a:r>
            <a:r>
              <a:rPr lang="fr-FR" sz="3000" dirty="0"/>
              <a:t>Le temps consacré à la lecture à haute voix exerce une influence significative et positive sur les performances en code et en écriture de l’ensemble des élèves, et plus particulièrement de ceux initialement faibles dans le domaine de compétences évaluées.  En code, cette influence croit jusqu’à une durée maximale de 55 minutes par semaine mais la différence est significative à partir de 30 minutes. » </a:t>
            </a:r>
          </a:p>
          <a:p>
            <a:pPr marL="0" indent="0">
              <a:buNone/>
            </a:pPr>
            <a:r>
              <a:rPr lang="fr-FR" sz="3000" dirty="0"/>
              <a:t> </a:t>
            </a:r>
          </a:p>
          <a:p>
            <a:pPr marL="0" indent="0">
              <a:buNone/>
            </a:pPr>
            <a:r>
              <a:rPr lang="fr-FR" i="1" dirty="0"/>
              <a:t>Extrait du rapport Lire-Ecrire, </a:t>
            </a:r>
            <a:r>
              <a:rPr lang="fr-FR" i="1" dirty="0" smtClean="0"/>
              <a:t>B.3.4.                                                                                          Les caractéristiques des</a:t>
            </a:r>
            <a:r>
              <a:rPr lang="fr-FR" i="1" dirty="0"/>
              <a:t> </a:t>
            </a:r>
            <a:r>
              <a:rPr lang="fr-FR" i="1" dirty="0" smtClean="0"/>
              <a:t>textes</a:t>
            </a:r>
            <a:r>
              <a:rPr lang="fr-FR" i="1" dirty="0"/>
              <a:t> </a:t>
            </a:r>
            <a:r>
              <a:rPr lang="fr-FR" i="1" dirty="0" smtClean="0"/>
              <a:t>supports aux</a:t>
            </a:r>
            <a:r>
              <a:rPr lang="fr-FR" i="1" dirty="0"/>
              <a:t> </a:t>
            </a:r>
            <a:r>
              <a:rPr lang="fr-FR" i="1" dirty="0" smtClean="0"/>
              <a:t>séances de lecture collective de textes, La lecture à haute</a:t>
            </a:r>
            <a:r>
              <a:rPr lang="fr-FR" i="1" dirty="0"/>
              <a:t> </a:t>
            </a:r>
            <a:r>
              <a:rPr lang="fr-FR" i="1" dirty="0" smtClean="0"/>
              <a:t>voix </a:t>
            </a:r>
            <a:endParaRPr lang="fr-FR" i="1" dirty="0"/>
          </a:p>
          <a:p>
            <a:pPr marL="0" indent="0">
              <a:buNone/>
            </a:pPr>
            <a:r>
              <a:rPr lang="fr-FR" dirty="0"/>
              <a:t> </a:t>
            </a:r>
          </a:p>
        </p:txBody>
      </p:sp>
    </p:spTree>
    <p:extLst>
      <p:ext uri="{BB962C8B-B14F-4D97-AF65-F5344CB8AC3E}">
        <p14:creationId xmlns:p14="http://schemas.microsoft.com/office/powerpoint/2010/main" val="3709903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75" y="130629"/>
            <a:ext cx="11214021" cy="6691845"/>
          </a:xfrm>
          <a:prstGeom prst="rect">
            <a:avLst/>
          </a:prstGeom>
        </p:spPr>
      </p:pic>
    </p:spTree>
    <p:extLst>
      <p:ext uri="{BB962C8B-B14F-4D97-AF65-F5344CB8AC3E}">
        <p14:creationId xmlns:p14="http://schemas.microsoft.com/office/powerpoint/2010/main" val="4249136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2595" y="0"/>
            <a:ext cx="10342018" cy="1316182"/>
          </a:xfrm>
        </p:spPr>
        <p:txBody>
          <a:bodyPr>
            <a:normAutofit/>
          </a:bodyPr>
          <a:lstStyle/>
          <a:p>
            <a:r>
              <a:rPr lang="fr-FR" sz="3200" dirty="0" smtClean="0">
                <a:latin typeface="Arial" panose="020B0604020202020204" pitchFamily="34" charset="0"/>
                <a:cs typeface="Arial" panose="020B0604020202020204" pitchFamily="34" charset="0"/>
              </a:rPr>
              <a:t>Dispositifs: les petits champions de la lecture</a:t>
            </a:r>
            <a:endParaRPr lang="fr-FR" sz="3200" dirty="0">
              <a:latin typeface="Arial" panose="020B0604020202020204" pitchFamily="34" charset="0"/>
              <a:cs typeface="Arial" panose="020B0604020202020204" pitchFamily="34"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3418" y="1316183"/>
            <a:ext cx="8132618" cy="5375562"/>
          </a:xfrm>
        </p:spPr>
      </p:pic>
    </p:spTree>
    <p:extLst>
      <p:ext uri="{BB962C8B-B14F-4D97-AF65-F5344CB8AC3E}">
        <p14:creationId xmlns:p14="http://schemas.microsoft.com/office/powerpoint/2010/main" val="35978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4161" y="182880"/>
            <a:ext cx="6514135" cy="6492240"/>
          </a:xfrm>
        </p:spPr>
      </p:pic>
    </p:spTree>
    <p:extLst>
      <p:ext uri="{BB962C8B-B14F-4D97-AF65-F5344CB8AC3E}">
        <p14:creationId xmlns:p14="http://schemas.microsoft.com/office/powerpoint/2010/main" val="2206499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02673" y="365125"/>
            <a:ext cx="10071463" cy="1325563"/>
          </a:xfrm>
        </p:spPr>
        <p:txBody>
          <a:bodyPr/>
          <a:lstStyle/>
          <a:p>
            <a:r>
              <a:rPr lang="fr-FR" dirty="0" smtClean="0"/>
              <a:t>POURQUOI CE DISPOSITIF EST-IL INTERESSANT?</a:t>
            </a:r>
            <a:endParaRPr lang="fr-FR" dirty="0"/>
          </a:p>
        </p:txBody>
      </p:sp>
      <p:sp>
        <p:nvSpPr>
          <p:cNvPr id="3" name="Espace réservé du contenu 2"/>
          <p:cNvSpPr>
            <a:spLocks noGrp="1"/>
          </p:cNvSpPr>
          <p:nvPr>
            <p:ph idx="1"/>
          </p:nvPr>
        </p:nvSpPr>
        <p:spPr>
          <a:xfrm>
            <a:off x="875211" y="2249487"/>
            <a:ext cx="10593977" cy="3541714"/>
          </a:xfrm>
        </p:spPr>
        <p:txBody>
          <a:bodyPr>
            <a:normAutofit/>
          </a:bodyPr>
          <a:lstStyle/>
          <a:p>
            <a:r>
              <a:rPr lang="fr-FR" sz="3200" dirty="0" smtClean="0"/>
              <a:t>Un dispositif qui arrive en fin de scolarité élémentaire</a:t>
            </a:r>
          </a:p>
          <a:p>
            <a:r>
              <a:rPr lang="fr-FR" sz="3200" dirty="0" smtClean="0"/>
              <a:t>Sur le mode du volontariat pour les candidats mais qui permet, en amont,  à tous les élèves de travailler </a:t>
            </a:r>
            <a:r>
              <a:rPr lang="fr-FR" sz="3200" dirty="0"/>
              <a:t>l</a:t>
            </a:r>
            <a:r>
              <a:rPr lang="fr-FR" sz="3200" dirty="0" smtClean="0"/>
              <a:t>es mêmes compétences</a:t>
            </a:r>
          </a:p>
          <a:p>
            <a:r>
              <a:rPr lang="fr-FR" sz="3200" dirty="0" smtClean="0"/>
              <a:t>Un dispositif qui peut permettre des actions écoles/collège </a:t>
            </a:r>
          </a:p>
          <a:p>
            <a:endParaRPr lang="fr-FR" sz="3200" dirty="0"/>
          </a:p>
        </p:txBody>
      </p:sp>
    </p:spTree>
    <p:extLst>
      <p:ext uri="{BB962C8B-B14F-4D97-AF65-F5344CB8AC3E}">
        <p14:creationId xmlns:p14="http://schemas.microsoft.com/office/powerpoint/2010/main" val="398157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444137"/>
            <a:ext cx="9905998" cy="1384663"/>
          </a:xfrm>
        </p:spPr>
        <p:txBody>
          <a:bodyPr>
            <a:normAutofit fontScale="90000"/>
          </a:bodyPr>
          <a:lstStyle/>
          <a:p>
            <a:r>
              <a:rPr lang="fr-FR" sz="2800" dirty="0" smtClean="0"/>
              <a:t>« La </a:t>
            </a:r>
            <a:r>
              <a:rPr lang="fr-FR" sz="2800" dirty="0"/>
              <a:t>vocalisation est essentielle dans la mémorisation: Si on la supprime, cela provoque une baisse de mémoire » (</a:t>
            </a:r>
            <a:r>
              <a:rPr lang="fr-FR" sz="2800" dirty="0" err="1"/>
              <a:t>Lieury</a:t>
            </a:r>
            <a:r>
              <a:rPr lang="fr-FR" sz="2800" dirty="0"/>
              <a:t> A.2007) </a:t>
            </a:r>
            <a:br>
              <a:rPr lang="fr-FR" sz="2800" dirty="0"/>
            </a:br>
            <a:r>
              <a:rPr lang="fr-FR" sz="2800" dirty="0"/>
              <a:t/>
            </a:r>
            <a:br>
              <a:rPr lang="fr-FR" sz="2800" dirty="0"/>
            </a:br>
            <a:r>
              <a:rPr lang="fr-FR" sz="2800" dirty="0" smtClean="0"/>
              <a:t>pourquoi ?</a:t>
            </a:r>
            <a:r>
              <a:rPr lang="fr-FR" sz="2800" dirty="0"/>
              <a:t>	</a:t>
            </a:r>
            <a:br>
              <a:rPr lang="fr-FR" sz="2800" dirty="0"/>
            </a:br>
            <a:endParaRPr lang="fr-FR" sz="2800"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6915" y="2220686"/>
            <a:ext cx="8591748" cy="3719113"/>
          </a:xfrm>
        </p:spPr>
      </p:pic>
      <p:sp>
        <p:nvSpPr>
          <p:cNvPr id="5" name="ZoneTexte 4"/>
          <p:cNvSpPr txBox="1"/>
          <p:nvPr/>
        </p:nvSpPr>
        <p:spPr>
          <a:xfrm>
            <a:off x="3749040" y="6244046"/>
            <a:ext cx="7298371" cy="369332"/>
          </a:xfrm>
          <a:prstGeom prst="rect">
            <a:avLst/>
          </a:prstGeom>
          <a:noFill/>
        </p:spPr>
        <p:txBody>
          <a:bodyPr wrap="square" rtlCol="0">
            <a:spAutoFit/>
          </a:bodyPr>
          <a:lstStyle/>
          <a:p>
            <a:r>
              <a:rPr lang="fr-FR"/>
              <a:t>Source: Utilité de la vocalisation dans	la mémorisation (Lieury et Quilléré)</a:t>
            </a:r>
            <a:endParaRPr lang="fr-FR" dirty="0"/>
          </a:p>
        </p:txBody>
      </p:sp>
    </p:spTree>
    <p:extLst>
      <p:ext uri="{BB962C8B-B14F-4D97-AF65-F5344CB8AC3E}">
        <p14:creationId xmlns:p14="http://schemas.microsoft.com/office/powerpoint/2010/main" val="1666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0684" y="1358538"/>
            <a:ext cx="7024913" cy="4023359"/>
          </a:xfrm>
        </p:spPr>
      </p:pic>
    </p:spTree>
    <p:extLst>
      <p:ext uri="{BB962C8B-B14F-4D97-AF65-F5344CB8AC3E}">
        <p14:creationId xmlns:p14="http://schemas.microsoft.com/office/powerpoint/2010/main" val="156121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1263" y="600890"/>
            <a:ext cx="10957560" cy="6165669"/>
          </a:xfrm>
        </p:spPr>
        <p:txBody>
          <a:bodyPr>
            <a:normAutofit/>
          </a:bodyPr>
          <a:lstStyle/>
          <a:p>
            <a:r>
              <a:rPr lang="fr-FR" sz="2800" dirty="0" smtClean="0"/>
              <a:t>Les</a:t>
            </a:r>
            <a:r>
              <a:rPr lang="fr-FR" sz="2800" dirty="0"/>
              <a:t>	mots	codés	</a:t>
            </a:r>
            <a:r>
              <a:rPr lang="fr-FR" sz="2800" dirty="0" smtClean="0"/>
              <a:t>visuellement ou auditivement</a:t>
            </a:r>
            <a:r>
              <a:rPr lang="fr-FR" sz="2800" dirty="0"/>
              <a:t>,	enregistrés	</a:t>
            </a:r>
            <a:r>
              <a:rPr lang="fr-FR" sz="2800" dirty="0" smtClean="0"/>
              <a:t>en mémoire</a:t>
            </a:r>
            <a:r>
              <a:rPr lang="fr-FR" sz="2800" dirty="0"/>
              <a:t>	</a:t>
            </a:r>
            <a:r>
              <a:rPr lang="fr-FR" sz="2800" dirty="0" smtClean="0"/>
              <a:t>lexicale, sont programmés par «l’imprimante » de</a:t>
            </a:r>
            <a:r>
              <a:rPr lang="fr-FR" sz="2800" dirty="0"/>
              <a:t>	</a:t>
            </a:r>
            <a:r>
              <a:rPr lang="fr-FR" sz="2800" dirty="0" smtClean="0"/>
              <a:t>notre mémoire</a:t>
            </a:r>
            <a:r>
              <a:rPr lang="fr-FR" sz="2800" dirty="0"/>
              <a:t>	(vocal	</a:t>
            </a:r>
            <a:r>
              <a:rPr lang="fr-FR" sz="2800" dirty="0" smtClean="0"/>
              <a:t>ou lexical de</a:t>
            </a:r>
            <a:r>
              <a:rPr lang="fr-FR" sz="2800" dirty="0"/>
              <a:t>	sortie</a:t>
            </a:r>
            <a:r>
              <a:rPr lang="fr-FR" sz="2800" dirty="0" smtClean="0"/>
              <a:t>).</a:t>
            </a:r>
          </a:p>
          <a:p>
            <a:r>
              <a:rPr lang="fr-FR" sz="2800" dirty="0" smtClean="0"/>
              <a:t>Pour</a:t>
            </a:r>
            <a:r>
              <a:rPr lang="fr-FR" sz="2800" dirty="0"/>
              <a:t>	</a:t>
            </a:r>
            <a:r>
              <a:rPr lang="fr-FR" sz="2800" dirty="0" smtClean="0"/>
              <a:t> maintenir un nombre limité d’informations dans ce stockage aussi longtemps qu’on le désire, il faut répéter l’information</a:t>
            </a:r>
            <a:r>
              <a:rPr lang="fr-FR" sz="2800" dirty="0"/>
              <a:t>.	</a:t>
            </a:r>
          </a:p>
          <a:p>
            <a:r>
              <a:rPr lang="fr-FR" sz="2800" dirty="0" smtClean="0"/>
              <a:t>Généralement, la </a:t>
            </a:r>
            <a:r>
              <a:rPr lang="fr-FR" sz="2800" dirty="0" err="1" smtClean="0"/>
              <a:t>subvocalisation</a:t>
            </a:r>
            <a:r>
              <a:rPr lang="fr-FR" sz="2800" dirty="0" smtClean="0"/>
              <a:t> est répétitive, on l’appelle alors «autorépétition»</a:t>
            </a:r>
            <a:r>
              <a:rPr lang="fr-FR" sz="2800" dirty="0"/>
              <a:t>	</a:t>
            </a:r>
            <a:r>
              <a:rPr lang="fr-FR" sz="2800" dirty="0" smtClean="0"/>
              <a:t>ou boucle vocale, ou boucle articulatoire, ou boîte</a:t>
            </a:r>
            <a:r>
              <a:rPr lang="fr-FR" sz="2800" dirty="0"/>
              <a:t>	</a:t>
            </a:r>
            <a:r>
              <a:rPr lang="fr-FR" sz="2800" dirty="0" smtClean="0"/>
              <a:t>à écho. Elle est très utile dans de nombreuses activités comme le calcul mental et la lecture</a:t>
            </a:r>
            <a:r>
              <a:rPr lang="fr-FR" sz="2800" dirty="0"/>
              <a:t>.	</a:t>
            </a:r>
          </a:p>
        </p:txBody>
      </p:sp>
    </p:spTree>
    <p:extLst>
      <p:ext uri="{BB962C8B-B14F-4D97-AF65-F5344CB8AC3E}">
        <p14:creationId xmlns:p14="http://schemas.microsoft.com/office/powerpoint/2010/main" val="906917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2787" y="862149"/>
            <a:ext cx="6852288" cy="5447878"/>
          </a:xfrm>
        </p:spPr>
      </p:pic>
    </p:spTree>
    <p:extLst>
      <p:ext uri="{BB962C8B-B14F-4D97-AF65-F5344CB8AC3E}">
        <p14:creationId xmlns:p14="http://schemas.microsoft.com/office/powerpoint/2010/main" val="1801480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8943" y="653143"/>
            <a:ext cx="10853057" cy="5406254"/>
          </a:xfrm>
        </p:spPr>
        <p:txBody>
          <a:bodyPr>
            <a:normAutofit fontScale="92500" lnSpcReduction="10000"/>
          </a:bodyPr>
          <a:lstStyle/>
          <a:p>
            <a:pPr marL="0" indent="0">
              <a:buNone/>
            </a:pPr>
            <a:r>
              <a:rPr lang="fr-FR" sz="3600" dirty="0"/>
              <a:t>•  </a:t>
            </a:r>
            <a:r>
              <a:rPr lang="fr-FR" sz="3600" dirty="0" smtClean="0"/>
              <a:t>La répétition est</a:t>
            </a:r>
            <a:r>
              <a:rPr lang="fr-FR" sz="3600" dirty="0"/>
              <a:t> </a:t>
            </a:r>
            <a:r>
              <a:rPr lang="fr-FR" sz="3600" dirty="0" smtClean="0"/>
              <a:t>le «moteur» du système lexical.</a:t>
            </a:r>
            <a:r>
              <a:rPr lang="fr-FR" sz="3600" dirty="0"/>
              <a:t>	</a:t>
            </a:r>
            <a:endParaRPr lang="fr-FR" sz="3600" dirty="0" smtClean="0"/>
          </a:p>
          <a:p>
            <a:pPr marL="0" indent="0">
              <a:buNone/>
            </a:pPr>
            <a:endParaRPr lang="fr-FR" sz="3600" dirty="0" smtClean="0"/>
          </a:p>
          <a:p>
            <a:pPr marL="0" indent="0">
              <a:buNone/>
            </a:pPr>
            <a:r>
              <a:rPr lang="fr-FR" sz="3600" dirty="0" smtClean="0"/>
              <a:t>•</a:t>
            </a:r>
            <a:r>
              <a:rPr lang="fr-FR" sz="3600" dirty="0"/>
              <a:t>  La	</a:t>
            </a:r>
            <a:r>
              <a:rPr lang="fr-FR" sz="3600" dirty="0" smtClean="0"/>
              <a:t>compréhension est le «moteur» du système sémantique.</a:t>
            </a:r>
            <a:r>
              <a:rPr lang="fr-FR" sz="3600" dirty="0"/>
              <a:t>	</a:t>
            </a:r>
            <a:endParaRPr lang="fr-FR" sz="3600" dirty="0" smtClean="0"/>
          </a:p>
          <a:p>
            <a:pPr marL="0" indent="0">
              <a:buNone/>
            </a:pPr>
            <a:endParaRPr lang="fr-FR" sz="3600" dirty="0" smtClean="0"/>
          </a:p>
          <a:p>
            <a:pPr marL="0" indent="0">
              <a:buNone/>
            </a:pPr>
            <a:r>
              <a:rPr lang="fr-FR" sz="3600" dirty="0" smtClean="0"/>
              <a:t>•</a:t>
            </a:r>
            <a:r>
              <a:rPr lang="fr-FR" sz="3600" dirty="0"/>
              <a:t>  </a:t>
            </a:r>
            <a:r>
              <a:rPr lang="fr-FR" sz="3600" dirty="0" smtClean="0"/>
              <a:t>Les deux systèmes sont complémentaires.</a:t>
            </a:r>
            <a:r>
              <a:rPr lang="fr-FR" sz="3600" dirty="0"/>
              <a:t>	</a:t>
            </a:r>
            <a:endParaRPr lang="fr-FR" sz="3600" dirty="0" smtClean="0"/>
          </a:p>
          <a:p>
            <a:pPr marL="0" indent="0">
              <a:buNone/>
            </a:pPr>
            <a:endParaRPr lang="fr-FR" sz="3600" dirty="0" smtClean="0"/>
          </a:p>
          <a:p>
            <a:pPr marL="0" indent="0">
              <a:buNone/>
            </a:pPr>
            <a:r>
              <a:rPr lang="fr-FR" sz="3600" dirty="0" smtClean="0"/>
              <a:t>•</a:t>
            </a:r>
            <a:r>
              <a:rPr lang="fr-FR" sz="3600" dirty="0"/>
              <a:t>  La	</a:t>
            </a:r>
            <a:r>
              <a:rPr lang="fr-FR" sz="3600" dirty="0" smtClean="0"/>
              <a:t>vocalisation et la répétition sont indispensables pour la mémoire, tout comme la compréhension.</a:t>
            </a:r>
            <a:r>
              <a:rPr lang="fr-FR" sz="3600" dirty="0"/>
              <a:t>	</a:t>
            </a:r>
          </a:p>
        </p:txBody>
      </p:sp>
    </p:spTree>
    <p:extLst>
      <p:ext uri="{BB962C8B-B14F-4D97-AF65-F5344CB8AC3E}">
        <p14:creationId xmlns:p14="http://schemas.microsoft.com/office/powerpoint/2010/main" val="384969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35577"/>
            <a:ext cx="10515600" cy="5641386"/>
          </a:xfrm>
        </p:spPr>
        <p:txBody>
          <a:bodyPr/>
          <a:lstStyle/>
          <a:p>
            <a:r>
              <a:rPr lang="fr-FR" sz="2800" dirty="0" smtClean="0"/>
              <a:t>L’adulte n’est pas</a:t>
            </a:r>
            <a:r>
              <a:rPr lang="fr-FR" sz="2800" dirty="0"/>
              <a:t> </a:t>
            </a:r>
            <a:r>
              <a:rPr lang="fr-FR" sz="2800" dirty="0" smtClean="0"/>
              <a:t>conscient de cette</a:t>
            </a:r>
            <a:r>
              <a:rPr lang="fr-FR" sz="2800" dirty="0"/>
              <a:t>	</a:t>
            </a:r>
            <a:r>
              <a:rPr lang="fr-FR" sz="2800" i="1" dirty="0" err="1" smtClean="0"/>
              <a:t>subvocalisation</a:t>
            </a:r>
            <a:r>
              <a:rPr lang="fr-FR" sz="2800" dirty="0" smtClean="0"/>
              <a:t> qui est intériorisée chez</a:t>
            </a:r>
            <a:r>
              <a:rPr lang="fr-FR" sz="2800" dirty="0"/>
              <a:t> </a:t>
            </a:r>
            <a:r>
              <a:rPr lang="fr-FR" sz="2800" dirty="0" smtClean="0"/>
              <a:t>lui, mais qui peut être enregistrée par l’activité électrique des muscles du larynx.</a:t>
            </a:r>
          </a:p>
          <a:p>
            <a:endParaRPr lang="fr-FR" sz="2800" dirty="0"/>
          </a:p>
          <a:p>
            <a:pPr marL="0" indent="0">
              <a:buNone/>
            </a:pPr>
            <a:r>
              <a:rPr lang="fr-FR" dirty="0"/>
              <a:t>	</a:t>
            </a:r>
          </a:p>
          <a:p>
            <a:r>
              <a:rPr lang="fr-FR" u="sng" dirty="0" smtClean="0"/>
              <a:t>POUR CONCLURE:</a:t>
            </a:r>
          </a:p>
          <a:p>
            <a:pPr marL="0" indent="0">
              <a:buNone/>
            </a:pPr>
            <a:endParaRPr lang="fr-FR" dirty="0" smtClean="0"/>
          </a:p>
          <a:p>
            <a:pPr marL="0" indent="0">
              <a:buNone/>
            </a:pPr>
            <a:r>
              <a:rPr lang="fr-FR" dirty="0" smtClean="0">
                <a:latin typeface="Broadway" panose="04040905080B02020502" pitchFamily="82" charset="0"/>
              </a:rPr>
              <a:t>       </a:t>
            </a:r>
            <a:r>
              <a:rPr lang="fr-FR" sz="3200" dirty="0" smtClean="0">
                <a:latin typeface="Britannic Bold" panose="020B0903060703020204" pitchFamily="34" charset="0"/>
              </a:rPr>
              <a:t>Du point de vue des sciences cognitives: La lecture à</a:t>
            </a:r>
          </a:p>
          <a:p>
            <a:pPr marL="0" indent="0">
              <a:buNone/>
            </a:pPr>
            <a:r>
              <a:rPr lang="fr-FR" sz="3200" dirty="0" smtClean="0">
                <a:latin typeface="Britannic Bold" panose="020B0903060703020204" pitchFamily="34" charset="0"/>
              </a:rPr>
              <a:t>       voix haute permet à l’enfant de mieux mémoriser</a:t>
            </a:r>
          </a:p>
          <a:p>
            <a:pPr marL="0" indent="0">
              <a:buNone/>
            </a:pPr>
            <a:endParaRPr lang="fr-FR" dirty="0" smtClean="0"/>
          </a:p>
          <a:p>
            <a:endParaRPr lang="fr-FR" dirty="0"/>
          </a:p>
          <a:p>
            <a:endParaRPr lang="fr-FR" dirty="0"/>
          </a:p>
        </p:txBody>
      </p:sp>
    </p:spTree>
    <p:extLst>
      <p:ext uri="{BB962C8B-B14F-4D97-AF65-F5344CB8AC3E}">
        <p14:creationId xmlns:p14="http://schemas.microsoft.com/office/powerpoint/2010/main" val="165302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894115"/>
            <a:ext cx="10985863" cy="1461862"/>
          </a:xfrm>
        </p:spPr>
        <p:txBody>
          <a:bodyPr>
            <a:normAutofit/>
          </a:bodyPr>
          <a:lstStyle/>
          <a:p>
            <a:pPr algn="l" eaLnBrk="1" hangingPunct="1">
              <a:defRPr/>
            </a:pPr>
            <a:r>
              <a:rPr lang="fr-FR" sz="2400" u="sng" dirty="0" smtClean="0">
                <a:solidFill>
                  <a:schemeClr val="bg2">
                    <a:lumMod val="25000"/>
                  </a:schemeClr>
                </a:solidFill>
                <a:latin typeface="+mn-lt"/>
              </a:rPr>
              <a:t>Remarques:</a:t>
            </a:r>
            <a:r>
              <a:rPr lang="fr-FR" sz="2400" dirty="0" smtClean="0">
                <a:solidFill>
                  <a:schemeClr val="bg2">
                    <a:lumMod val="25000"/>
                  </a:schemeClr>
                </a:solidFill>
                <a:latin typeface="+mn-lt"/>
              </a:rPr>
              <a:t/>
            </a:r>
            <a:br>
              <a:rPr lang="fr-FR" sz="2400" dirty="0" smtClean="0">
                <a:solidFill>
                  <a:schemeClr val="bg2">
                    <a:lumMod val="25000"/>
                  </a:schemeClr>
                </a:solidFill>
                <a:latin typeface="+mn-lt"/>
              </a:rPr>
            </a:br>
            <a:r>
              <a:rPr lang="fr-FR" sz="2400" dirty="0" smtClean="0">
                <a:solidFill>
                  <a:schemeClr val="bg2">
                    <a:lumMod val="25000"/>
                  </a:schemeClr>
                </a:solidFill>
                <a:latin typeface="+mn-lt"/>
              </a:rPr>
              <a:t>- Ne pas confondre lecture à haute voix et lecture « orale ou oralisée » (</a:t>
            </a:r>
            <a:r>
              <a:rPr lang="fr-FR" sz="2000" dirty="0" smtClean="0">
                <a:solidFill>
                  <a:schemeClr val="bg2">
                    <a:lumMod val="25000"/>
                  </a:schemeClr>
                </a:solidFill>
                <a:latin typeface="+mn-lt"/>
              </a:rPr>
              <a:t>dont l’objet est de mesurer la compétence à déchiffrer</a:t>
            </a:r>
            <a:r>
              <a:rPr lang="fr-FR" sz="2400" dirty="0" smtClean="0">
                <a:solidFill>
                  <a:schemeClr val="bg2">
                    <a:lumMod val="25000"/>
                  </a:schemeClr>
                </a:solidFill>
                <a:latin typeface="+mn-lt"/>
              </a:rPr>
              <a:t>). </a:t>
            </a:r>
            <a:r>
              <a:rPr lang="fr-FR" sz="2000" dirty="0" smtClean="0">
                <a:solidFill>
                  <a:schemeClr val="bg2">
                    <a:lumMod val="25000"/>
                  </a:schemeClr>
                </a:solidFill>
                <a:latin typeface="+mn-lt"/>
              </a:rPr>
              <a:t/>
            </a:r>
            <a:br>
              <a:rPr lang="fr-FR" sz="2000" dirty="0" smtClean="0">
                <a:solidFill>
                  <a:schemeClr val="bg2">
                    <a:lumMod val="25000"/>
                  </a:schemeClr>
                </a:solidFill>
                <a:latin typeface="+mn-lt"/>
              </a:rPr>
            </a:br>
            <a:endParaRPr lang="fr-FR" sz="1400" dirty="0">
              <a:solidFill>
                <a:schemeClr val="bg2">
                  <a:lumMod val="25000"/>
                </a:schemeClr>
              </a:solidFill>
              <a:latin typeface="+mn-lt"/>
            </a:endParaRPr>
          </a:p>
        </p:txBody>
      </p:sp>
      <p:sp>
        <p:nvSpPr>
          <p:cNvPr id="6" name="ZoneTexte 5"/>
          <p:cNvSpPr txBox="1"/>
          <p:nvPr/>
        </p:nvSpPr>
        <p:spPr>
          <a:xfrm>
            <a:off x="2063750" y="333375"/>
            <a:ext cx="9269268" cy="1200329"/>
          </a:xfrm>
          <a:prstGeom prst="rect">
            <a:avLst/>
          </a:prstGeom>
          <a:noFill/>
        </p:spPr>
        <p:txBody>
          <a:bodyPr wrap="square">
            <a:spAutoFit/>
          </a:bodyPr>
          <a:lstStyle/>
          <a:p>
            <a:pPr eaLnBrk="1" hangingPunct="1">
              <a:defRPr/>
            </a:pPr>
            <a:endParaRPr lang="fr-FR" sz="3200" b="1" dirty="0">
              <a:solidFill>
                <a:schemeClr val="accent4">
                  <a:lumMod val="75000"/>
                </a:schemeClr>
              </a:solidFill>
            </a:endParaRPr>
          </a:p>
          <a:p>
            <a:pPr eaLnBrk="1" hangingPunct="1">
              <a:defRPr/>
            </a:pPr>
            <a:r>
              <a:rPr lang="fr-FR" sz="4000" b="1" dirty="0">
                <a:solidFill>
                  <a:schemeClr val="bg2">
                    <a:lumMod val="50000"/>
                  </a:schemeClr>
                </a:solidFill>
              </a:rPr>
              <a:t>Lire à haute voix, c’est lire </a:t>
            </a:r>
            <a:r>
              <a:rPr lang="fr-FR" sz="4000" b="1" dirty="0" smtClean="0">
                <a:solidFill>
                  <a:schemeClr val="bg2">
                    <a:lumMod val="50000"/>
                  </a:schemeClr>
                </a:solidFill>
              </a:rPr>
              <a:t>sans trébucher.</a:t>
            </a:r>
            <a:endParaRPr lang="fr-FR" sz="4000" b="1" dirty="0">
              <a:solidFill>
                <a:schemeClr val="bg2">
                  <a:lumMod val="50000"/>
                </a:schemeClr>
              </a:solidFill>
            </a:endParaRPr>
          </a:p>
        </p:txBody>
      </p:sp>
      <p:sp>
        <p:nvSpPr>
          <p:cNvPr id="9" name="Titre 1"/>
          <p:cNvSpPr txBox="1">
            <a:spLocks/>
          </p:cNvSpPr>
          <p:nvPr/>
        </p:nvSpPr>
        <p:spPr bwMode="auto">
          <a:xfrm>
            <a:off x="1541417" y="3355976"/>
            <a:ext cx="9223565" cy="2971593"/>
          </a:xfrm>
          <a:prstGeom prst="rect">
            <a:avLst/>
          </a:prstGeom>
          <a:noFill/>
          <a:ln w="9525">
            <a:noFill/>
            <a:miter lim="800000"/>
            <a:headEnd/>
            <a:tailEnd/>
          </a:ln>
        </p:spPr>
        <p:txBody>
          <a:bodyPr anchor="ctr"/>
          <a:lstStyle/>
          <a:p>
            <a:pPr eaLnBrk="1" hangingPunct="1">
              <a:defRPr/>
            </a:pPr>
            <a:r>
              <a:rPr lang="fr-FR" sz="2000" dirty="0">
                <a:solidFill>
                  <a:schemeClr val="bg2">
                    <a:lumMod val="25000"/>
                  </a:schemeClr>
                </a:solidFill>
                <a:ea typeface="+mj-ea"/>
                <a:cs typeface="+mj-cs"/>
              </a:rPr>
              <a:t> </a:t>
            </a:r>
            <a:r>
              <a:rPr lang="fr-FR" sz="2400" dirty="0">
                <a:solidFill>
                  <a:schemeClr val="bg2">
                    <a:lumMod val="25000"/>
                  </a:schemeClr>
                </a:solidFill>
                <a:ea typeface="+mj-ea"/>
                <a:cs typeface="+mj-cs"/>
              </a:rPr>
              <a:t>- </a:t>
            </a:r>
            <a:r>
              <a:rPr lang="fr-FR" sz="3200" dirty="0">
                <a:solidFill>
                  <a:schemeClr val="bg2">
                    <a:lumMod val="25000"/>
                  </a:schemeClr>
                </a:solidFill>
                <a:ea typeface="+mj-ea"/>
                <a:cs typeface="+mj-cs"/>
              </a:rPr>
              <a:t>Par lire à haute voix sans trébucher, on </a:t>
            </a:r>
            <a:r>
              <a:rPr lang="fr-FR" sz="3200" dirty="0" smtClean="0">
                <a:solidFill>
                  <a:schemeClr val="bg2">
                    <a:lumMod val="25000"/>
                  </a:schemeClr>
                </a:solidFill>
                <a:ea typeface="+mj-ea"/>
                <a:cs typeface="+mj-cs"/>
              </a:rPr>
              <a:t>comprend:</a:t>
            </a:r>
          </a:p>
          <a:p>
            <a:pPr eaLnBrk="1" hangingPunct="1">
              <a:defRPr/>
            </a:pPr>
            <a:endParaRPr lang="fr-FR" sz="2400" dirty="0">
              <a:solidFill>
                <a:schemeClr val="bg2">
                  <a:lumMod val="25000"/>
                </a:schemeClr>
              </a:solidFill>
              <a:ea typeface="+mj-ea"/>
              <a:cs typeface="+mj-cs"/>
            </a:endParaRPr>
          </a:p>
          <a:p>
            <a:pPr eaLnBrk="1" hangingPunct="1">
              <a:defRPr/>
            </a:pPr>
            <a:r>
              <a:rPr lang="fr-FR" sz="2800" dirty="0" smtClean="0">
                <a:solidFill>
                  <a:schemeClr val="bg2">
                    <a:lumMod val="25000"/>
                  </a:schemeClr>
                </a:solidFill>
                <a:ea typeface="+mj-ea"/>
                <a:cs typeface="+mj-cs"/>
              </a:rPr>
              <a:t> s’approprier </a:t>
            </a:r>
            <a:r>
              <a:rPr lang="fr-FR" sz="2800" dirty="0">
                <a:solidFill>
                  <a:schemeClr val="bg2">
                    <a:lumMod val="25000"/>
                  </a:schemeClr>
                </a:solidFill>
                <a:ea typeface="+mj-ea"/>
                <a:cs typeface="+mj-cs"/>
              </a:rPr>
              <a:t>suffisamment un texte pour pouvoir le transmettre avec une qualité maximale de réception pour le public, quel qu’il soit, et </a:t>
            </a:r>
            <a:r>
              <a:rPr lang="fr-FR" sz="2800" b="1" dirty="0">
                <a:solidFill>
                  <a:schemeClr val="bg2">
                    <a:lumMod val="25000"/>
                  </a:schemeClr>
                </a:solidFill>
                <a:ea typeface="+mj-ea"/>
                <a:cs typeface="+mj-cs"/>
              </a:rPr>
              <a:t>sans être évalué autrement que par le plaisir de l’auditeur.</a:t>
            </a:r>
          </a:p>
        </p:txBody>
      </p:sp>
    </p:spTree>
    <p:extLst>
      <p:ext uri="{BB962C8B-B14F-4D97-AF65-F5344CB8AC3E}">
        <p14:creationId xmlns:p14="http://schemas.microsoft.com/office/powerpoint/2010/main" val="3477086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77</TotalTime>
  <Words>671</Words>
  <Application>Microsoft Macintosh PowerPoint</Application>
  <PresentationFormat>Personnalisé</PresentationFormat>
  <Paragraphs>79</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Circuit</vt:lpstr>
      <vt:lpstr>MISE EN VOIX DE TEXTES</vt:lpstr>
      <vt:lpstr>Présentation PowerPoint</vt:lpstr>
      <vt:lpstr>« La vocalisation est essentielle dans la mémorisation: Si on la supprime, cela provoque une baisse de mémoire » (Lieury A.2007)   pourquoi ?  </vt:lpstr>
      <vt:lpstr>Présentation PowerPoint</vt:lpstr>
      <vt:lpstr>Présentation PowerPoint</vt:lpstr>
      <vt:lpstr>Présentation PowerPoint</vt:lpstr>
      <vt:lpstr>Présentation PowerPoint</vt:lpstr>
      <vt:lpstr>Présentation PowerPoint</vt:lpstr>
      <vt:lpstr>Remarques: - Ne pas confondre lecture à haute voix et lecture « orale ou oralisée » (dont l’objet est de mesurer la compétence à déchiffrer).  </vt:lpstr>
      <vt:lpstr>Présentation PowerPoint</vt:lpstr>
      <vt:lpstr>Présentation PowerPoint</vt:lpstr>
      <vt:lpstr>La préparation à une lecture littéraire  </vt:lpstr>
      <vt:lpstr>Travailler la ponctuation</vt:lpstr>
      <vt:lpstr>Un exemple de préparation de texte</vt:lpstr>
      <vt:lpstr>La mise eN voix de texte</vt:lpstr>
      <vt:lpstr>Dispositif: Les petits champions de la lecture</vt:lpstr>
      <vt:lpstr>Présentation PowerPoint</vt:lpstr>
      <vt:lpstr>Présentation PowerPoint</vt:lpstr>
      <vt:lpstr>Présentation PowerPoint</vt:lpstr>
      <vt:lpstr>Présentation PowerPoint</vt:lpstr>
      <vt:lpstr>Dispositifs: les petits champions de la lecture</vt:lpstr>
      <vt:lpstr>Présentation PowerPoint</vt:lpstr>
      <vt:lpstr>POURQUOI CE DISPOSITIF EST-IL INTERESSANT?</vt:lpstr>
    </vt:vector>
  </TitlesOfParts>
  <Company>RECTORAT DE STRASBOURG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MISE EN VOIX DE TEXTES</dc:title>
  <dc:creator>cjauneau</dc:creator>
  <cp:lastModifiedBy>Michel</cp:lastModifiedBy>
  <cp:revision>13</cp:revision>
  <dcterms:created xsi:type="dcterms:W3CDTF">2019-05-03T13:59:52Z</dcterms:created>
  <dcterms:modified xsi:type="dcterms:W3CDTF">2019-12-06T13:28:13Z</dcterms:modified>
</cp:coreProperties>
</file>